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4" r:id="rId2"/>
  </p:sldMasterIdLst>
  <p:notesMasterIdLst>
    <p:notesMasterId r:id="rId98"/>
  </p:notesMasterIdLst>
  <p:sldIdLst>
    <p:sldId id="297" r:id="rId3"/>
    <p:sldId id="298" r:id="rId4"/>
    <p:sldId id="299" r:id="rId5"/>
    <p:sldId id="418" r:id="rId6"/>
    <p:sldId id="296" r:id="rId7"/>
    <p:sldId id="443" r:id="rId8"/>
    <p:sldId id="305" r:id="rId9"/>
    <p:sldId id="306" r:id="rId10"/>
    <p:sldId id="353" r:id="rId11"/>
    <p:sldId id="444" r:id="rId12"/>
    <p:sldId id="307" r:id="rId13"/>
    <p:sldId id="309" r:id="rId14"/>
    <p:sldId id="435" r:id="rId15"/>
    <p:sldId id="436" r:id="rId16"/>
    <p:sldId id="445" r:id="rId17"/>
    <p:sldId id="310" r:id="rId18"/>
    <p:sldId id="322" r:id="rId19"/>
    <p:sldId id="437" r:id="rId20"/>
    <p:sldId id="325" r:id="rId21"/>
    <p:sldId id="326" r:id="rId22"/>
    <p:sldId id="438" r:id="rId23"/>
    <p:sldId id="446" r:id="rId24"/>
    <p:sldId id="323" r:id="rId25"/>
    <p:sldId id="328" r:id="rId26"/>
    <p:sldId id="355" r:id="rId27"/>
    <p:sldId id="439" r:id="rId28"/>
    <p:sldId id="642" r:id="rId29"/>
    <p:sldId id="447" r:id="rId30"/>
    <p:sldId id="339" r:id="rId31"/>
    <p:sldId id="341" r:id="rId32"/>
    <p:sldId id="440" r:id="rId33"/>
    <p:sldId id="345" r:id="rId34"/>
    <p:sldId id="344" r:id="rId35"/>
    <p:sldId id="441" r:id="rId36"/>
    <p:sldId id="342" r:id="rId37"/>
    <p:sldId id="406" r:id="rId38"/>
    <p:sldId id="343" r:id="rId39"/>
    <p:sldId id="346" r:id="rId40"/>
    <p:sldId id="526" r:id="rId41"/>
    <p:sldId id="442" r:id="rId42"/>
    <p:sldId id="347" r:id="rId43"/>
    <p:sldId id="349" r:id="rId44"/>
    <p:sldId id="350" r:id="rId45"/>
    <p:sldId id="451" r:id="rId46"/>
    <p:sldId id="452" r:id="rId47"/>
    <p:sldId id="641" r:id="rId48"/>
    <p:sldId id="448" r:id="rId49"/>
    <p:sldId id="340" r:id="rId50"/>
    <p:sldId id="527" r:id="rId51"/>
    <p:sldId id="351" r:id="rId52"/>
    <p:sldId id="640" r:id="rId53"/>
    <p:sldId id="329" r:id="rId54"/>
    <p:sldId id="352" r:id="rId55"/>
    <p:sldId id="449" r:id="rId56"/>
    <p:sldId id="420" r:id="rId57"/>
    <p:sldId id="422" r:id="rId58"/>
    <p:sldId id="424" r:id="rId59"/>
    <p:sldId id="428" r:id="rId60"/>
    <p:sldId id="431" r:id="rId61"/>
    <p:sldId id="432" r:id="rId62"/>
    <p:sldId id="433" r:id="rId63"/>
    <p:sldId id="450" r:id="rId64"/>
    <p:sldId id="419" r:id="rId65"/>
    <p:sldId id="392" r:id="rId66"/>
    <p:sldId id="387" r:id="rId67"/>
    <p:sldId id="401" r:id="rId68"/>
    <p:sldId id="393" r:id="rId69"/>
    <p:sldId id="644" r:id="rId70"/>
    <p:sldId id="394" r:id="rId71"/>
    <p:sldId id="397" r:id="rId72"/>
    <p:sldId id="402" r:id="rId73"/>
    <p:sldId id="481" r:id="rId74"/>
    <p:sldId id="647" r:id="rId75"/>
    <p:sldId id="361" r:id="rId76"/>
    <p:sldId id="648" r:id="rId77"/>
    <p:sldId id="366" r:id="rId78"/>
    <p:sldId id="368" r:id="rId79"/>
    <p:sldId id="369" r:id="rId80"/>
    <p:sldId id="384" r:id="rId81"/>
    <p:sldId id="370" r:id="rId82"/>
    <p:sldId id="454" r:id="rId83"/>
    <p:sldId id="455" r:id="rId84"/>
    <p:sldId id="456" r:id="rId85"/>
    <p:sldId id="457" r:id="rId86"/>
    <p:sldId id="408" r:id="rId87"/>
    <p:sldId id="434" r:id="rId88"/>
    <p:sldId id="409" r:id="rId89"/>
    <p:sldId id="416" r:id="rId90"/>
    <p:sldId id="415" r:id="rId91"/>
    <p:sldId id="453" r:id="rId92"/>
    <p:sldId id="458" r:id="rId93"/>
    <p:sldId id="646" r:id="rId94"/>
    <p:sldId id="643" r:id="rId95"/>
    <p:sldId id="645" r:id="rId96"/>
    <p:sldId id="386" r:id="rId9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mzz" initials="c" lastIdx="1" clrIdx="0">
    <p:extLst>
      <p:ext uri="{19B8F6BF-5375-455C-9EA6-DF929625EA0E}">
        <p15:presenceInfo xmlns:p15="http://schemas.microsoft.com/office/powerpoint/2012/main" userId="cmz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6" autoAdjust="0"/>
    <p:restoredTop sz="94660"/>
  </p:normalViewPr>
  <p:slideViewPr>
    <p:cSldViewPr>
      <p:cViewPr varScale="1">
        <p:scale>
          <a:sx n="86" d="100"/>
          <a:sy n="86" d="100"/>
        </p:scale>
        <p:origin x="8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95162-E531-4353-9095-5E7962AFF708}" type="datetimeFigureOut">
              <a:rPr lang="zh-CN" altLang="en-US" smtClean="0"/>
              <a:pPr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845D-4CC6-46FE-B2F1-454F0828D0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6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/>
              <a:t>Rudimentary logic functions=</a:t>
            </a:r>
            <a:r>
              <a:rPr lang="zh-CN" altLang="zh-CN"/>
              <a:t>基本的逻辑函数</a:t>
            </a: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  <a:pPr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F57CE-C8CF-9B42-A1ED-AB503BD359AA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8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5BF005-E6FB-4449-8BE4-470AF6A2F8E4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31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3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00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32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382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761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2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8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8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0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53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48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77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88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02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8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178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267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3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1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1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7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5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6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Chapter 3  </a:t>
            </a:r>
            <a:fld id="{C4618060-C51E-443B-A932-64B79725C7E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Line 1054">
            <a:extLst>
              <a:ext uri="{FF2B5EF4-FFF2-40B4-BE49-F238E27FC236}">
                <a16:creationId xmlns:a16="http://schemas.microsoft.com/office/drawing/2014/main" id="{7F9103A7-E24B-401D-BB02-42A7FB0D377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  <a:pPr>
                <a:defRPr/>
              </a:pPr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7" name="Line 1054">
            <a:extLst>
              <a:ext uri="{FF2B5EF4-FFF2-40B4-BE49-F238E27FC236}">
                <a16:creationId xmlns:a16="http://schemas.microsoft.com/office/drawing/2014/main" id="{E120BAAA-3DE5-4EBD-8D9E-FADBF75D124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8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de@zj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CB5CA48-D15B-45F8-8B7D-307826B7C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1018"/>
            <a:ext cx="9144000" cy="171291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kumimoji="1" lang="en-US" altLang="zh-CN" sz="2900" dirty="0">
                <a:ea typeface="宋体" charset="-122"/>
              </a:rPr>
              <a:t>Computer Organization &amp; Design</a:t>
            </a:r>
            <a:r>
              <a:rPr kumimoji="1" lang="zh-CN" altLang="en-US" sz="2900" dirty="0">
                <a:ea typeface="宋体" charset="-122"/>
              </a:rPr>
              <a:t>实验与课程设计</a:t>
            </a:r>
            <a:br>
              <a:rPr kumimoji="1" lang="en-US" altLang="zh-CN" sz="2900" dirty="0">
                <a:ea typeface="宋体" charset="-122"/>
              </a:rPr>
            </a:br>
            <a:br>
              <a:rPr kumimoji="1" lang="en-US" altLang="zh-CN" sz="3200" dirty="0"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Lab02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IP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核集成</a:t>
            </a: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SOC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设计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r>
              <a:rPr kumimoji="1" lang="en-US" altLang="zh-CN" sz="2700" dirty="0">
                <a:solidFill>
                  <a:srgbClr val="FF0000"/>
                </a:solidFill>
                <a:latin typeface="Cambria" charset="0"/>
                <a:ea typeface="宋体" charset="-122"/>
              </a:rPr>
              <a:t>--</a:t>
            </a:r>
            <a:r>
              <a:rPr kumimoji="1" lang="zh-CN" altLang="en-US" sz="2700" dirty="0">
                <a:solidFill>
                  <a:srgbClr val="FF0000"/>
                </a:solidFill>
                <a:latin typeface="Cambria" charset="0"/>
                <a:ea typeface="宋体" charset="-122"/>
              </a:rPr>
              <a:t>建立</a:t>
            </a:r>
            <a:r>
              <a:rPr kumimoji="1" lang="en-US" altLang="zh-CN" sz="2700" dirty="0">
                <a:solidFill>
                  <a:srgbClr val="FF0000"/>
                </a:solidFill>
                <a:latin typeface="Cambria" charset="0"/>
                <a:ea typeface="宋体" charset="-122"/>
              </a:rPr>
              <a:t>CPU</a:t>
            </a:r>
            <a:r>
              <a:rPr kumimoji="1" lang="zh-CN" altLang="en-US" sz="2700" dirty="0">
                <a:solidFill>
                  <a:srgbClr val="FF0000"/>
                </a:solidFill>
                <a:latin typeface="Cambria" charset="0"/>
                <a:ea typeface="宋体" charset="-122"/>
              </a:rPr>
              <a:t>调试、测试和应用环境</a:t>
            </a:r>
            <a:b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endParaRPr kumimoji="1" lang="zh-CN" altLang="en-US" sz="3200" dirty="0">
              <a:solidFill>
                <a:srgbClr val="660066"/>
              </a:solidFill>
              <a:latin typeface="Cambria" charset="0"/>
              <a:ea typeface="宋体" charset="-122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E2FCE6B5-9552-4809-BE46-EB6B4D3E89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00525"/>
            <a:ext cx="6400800" cy="1752600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Ma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De (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马德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  <a:hlinkClick r:id="rId2"/>
              </a:rPr>
              <a:t>made@zju.edu.cn</a:t>
            </a:r>
            <a:endParaRPr kumimoji="1"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2022</a:t>
            </a:r>
            <a:endParaRPr kumimoji="1"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A044CF41-1B25-432C-BB2C-739AFBD3D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1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600" u="none" dirty="0"/>
              <a:t>College of Computer Science, Zhejiang University</a:t>
            </a:r>
          </a:p>
        </p:txBody>
      </p:sp>
    </p:spTree>
    <p:extLst>
      <p:ext uri="{BB962C8B-B14F-4D97-AF65-F5344CB8AC3E}">
        <p14:creationId xmlns:p14="http://schemas.microsoft.com/office/powerpoint/2010/main" val="414225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1763688" y="295182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系统核心</a:t>
            </a:r>
            <a:r>
              <a:rPr lang="en-US" altLang="zh-CN" dirty="0">
                <a:solidFill>
                  <a:srgbClr val="FF0000"/>
                </a:solidFill>
              </a:rPr>
              <a:t>--SCPU</a:t>
            </a:r>
            <a:r>
              <a:rPr lang="zh-CN" altLang="en-US" dirty="0">
                <a:solidFill>
                  <a:srgbClr val="FF0000"/>
                </a:solidFill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271857865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4FA58C-9034-4113-9A11-99ADB7E1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070992"/>
            <a:ext cx="3388199" cy="24863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1056076"/>
            <a:ext cx="8913168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RISCV </a:t>
            </a:r>
            <a:r>
              <a:rPr lang="zh-CN" altLang="en-US" dirty="0">
                <a:solidFill>
                  <a:schemeClr val="tx1"/>
                </a:solidFill>
              </a:rPr>
              <a:t>构架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en-US" altLang="zh-CN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RISC</a:t>
            </a: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体系结构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六种指令类型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实现基本指令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设计实现不少于下列指令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R-Type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 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add, sub, and, or,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xor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slt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sll,srl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sra,sltu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；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--10</a:t>
            </a:r>
            <a:endParaRPr lang="zh-CN" altLang="en-US" sz="2200" kern="0" dirty="0">
              <a:solidFill>
                <a:srgbClr val="000000"/>
              </a:solidFill>
              <a:ea typeface="Arial Unicode MS"/>
              <a:cs typeface="Times New Roman" panose="02020603050405020304" pitchFamily="18" charset="0"/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I-Type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addi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andi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ori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xori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lw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,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slti,sltiu,slli,srli,srai,jalr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 -11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S-Type: 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sw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; --1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B-Type: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beq,bne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--2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U-Type: 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lui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  --1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J-Type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Jal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； 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--1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U1-</a:t>
            </a:r>
            <a:r>
              <a:rPr lang="en-US" altLang="zh-CN" dirty="0"/>
              <a:t>CPU</a:t>
            </a:r>
            <a:r>
              <a:rPr lang="zh-CN" altLang="en-US" dirty="0"/>
              <a:t>模块：</a:t>
            </a:r>
            <a:r>
              <a:rPr lang="en-US" altLang="zh-CN" dirty="0">
                <a:solidFill>
                  <a:srgbClr val="FF0000"/>
                </a:solidFill>
              </a:rPr>
              <a:t>SCPU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1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90230"/>
            <a:ext cx="8394304" cy="954360"/>
          </a:xfrm>
        </p:spPr>
        <p:txBody>
          <a:bodyPr>
            <a:normAutofit/>
          </a:bodyPr>
          <a:lstStyle/>
          <a:p>
            <a:pPr lvl="1" algn="l"/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CPU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核接口空模块</a:t>
            </a:r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-</a:t>
            </a:r>
            <a:r>
              <a:rPr lang="en-US" altLang="zh-CN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SCPU.v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44590"/>
            <a:ext cx="8229600" cy="5308746"/>
          </a:xfrm>
        </p:spPr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dirty="0">
                <a:solidFill>
                  <a:srgbClr val="FF0000"/>
                </a:solidFill>
              </a:rPr>
              <a:t>SCPU</a:t>
            </a:r>
            <a:r>
              <a:rPr lang="en-US" altLang="zh-CN" sz="2000" b="0" dirty="0">
                <a:solidFill>
                  <a:schemeClr val="tx1"/>
                </a:solidFill>
              </a:rPr>
              <a:t>( </a:t>
            </a:r>
            <a:r>
              <a:rPr lang="en-US" altLang="zh-CN" sz="2000" dirty="0">
                <a:solidFill>
                  <a:srgbClr val="3333FF"/>
                </a:solidFill>
              </a:rPr>
              <a:t>input wire </a:t>
            </a:r>
            <a:r>
              <a:rPr lang="en-US" altLang="zh-CN" sz="2000" b="0" dirty="0" err="1">
                <a:solidFill>
                  <a:schemeClr val="tx1"/>
                </a:solidFill>
              </a:rPr>
              <a:t>clk</a:t>
            </a:r>
            <a:r>
              <a:rPr lang="en-US" altLang="zh-CN" sz="20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en-US" altLang="zh-CN" sz="2000" dirty="0">
                <a:solidFill>
                  <a:srgbClr val="3333FF"/>
                </a:solidFill>
              </a:rPr>
              <a:t>input wire </a:t>
            </a:r>
            <a:r>
              <a:rPr lang="en-US" altLang="zh-CN" sz="2000" b="0" dirty="0">
                <a:solidFill>
                  <a:schemeClr val="tx1"/>
                </a:solidFill>
              </a:rPr>
              <a:t>reset,</a:t>
            </a:r>
            <a:endParaRPr lang="en-US" altLang="zh-CN" sz="1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en-US" altLang="zh-CN" sz="2000" dirty="0">
                <a:solidFill>
                  <a:srgbClr val="3333FF"/>
                </a:solidFill>
              </a:rPr>
              <a:t>input wire </a:t>
            </a:r>
            <a:r>
              <a:rPr lang="en-US" altLang="zh-CN" sz="2000" b="0" dirty="0">
                <a:solidFill>
                  <a:schemeClr val="tx1"/>
                </a:solidFill>
              </a:rPr>
              <a:t>[31:0] </a:t>
            </a:r>
            <a:r>
              <a:rPr lang="en-US" altLang="zh-CN" sz="2000" b="0" dirty="0" err="1">
                <a:solidFill>
                  <a:schemeClr val="tx1"/>
                </a:solidFill>
              </a:rPr>
              <a:t>inst_in</a:t>
            </a:r>
            <a:r>
              <a:rPr lang="en-US" altLang="zh-CN" sz="2000" b="0" dirty="0">
                <a:solidFill>
                  <a:schemeClr val="tx1"/>
                </a:solidFill>
              </a:rPr>
              <a:t>,		//</a:t>
            </a:r>
            <a:r>
              <a:rPr lang="zh-CN" altLang="en-US" sz="2000" b="0" dirty="0">
                <a:solidFill>
                  <a:schemeClr val="tx1"/>
                </a:solidFill>
              </a:rPr>
              <a:t>指令输入总线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rgbClr val="3333FF"/>
                </a:solidFill>
              </a:rPr>
              <a:t>wire </a:t>
            </a:r>
            <a:r>
              <a:rPr lang="zh-CN" altLang="en-US" sz="2000" b="0" dirty="0">
                <a:solidFill>
                  <a:schemeClr val="tx1"/>
                </a:solidFill>
              </a:rPr>
              <a:t>[31:0]Data_in,</a:t>
            </a:r>
            <a:r>
              <a:rPr lang="en-US" altLang="zh-CN" sz="2000" b="0" dirty="0">
                <a:solidFill>
                  <a:schemeClr val="tx1"/>
                </a:solidFill>
              </a:rPr>
              <a:t>		//</a:t>
            </a:r>
            <a:r>
              <a:rPr lang="zh-CN" altLang="en-US" sz="2000" b="0" dirty="0">
                <a:solidFill>
                  <a:schemeClr val="tx1"/>
                </a:solidFill>
              </a:rPr>
              <a:t>数据输入总线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000" b="0" dirty="0">
                <a:solidFill>
                  <a:schemeClr val="tx1"/>
                </a:solidFill>
              </a:rPr>
              <a:t>		</a:t>
            </a:r>
          </a:p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rgbClr val="3333FF"/>
                </a:solidFill>
              </a:rPr>
              <a:t>wire </a:t>
            </a:r>
            <a:r>
              <a:rPr lang="en-US" altLang="zh-CN" sz="2000" b="0" dirty="0">
                <a:solidFill>
                  <a:schemeClr val="tx1"/>
                </a:solidFill>
              </a:rPr>
              <a:t>M</a:t>
            </a:r>
            <a:r>
              <a:rPr lang="zh-CN" altLang="en-US" sz="2000" b="0" dirty="0">
                <a:solidFill>
                  <a:schemeClr val="tx1"/>
                </a:solidFill>
              </a:rPr>
              <a:t>em_</a:t>
            </a:r>
            <a:r>
              <a:rPr lang="en-US" altLang="zh-CN" sz="2000" b="0" dirty="0">
                <a:solidFill>
                  <a:schemeClr val="tx1"/>
                </a:solidFill>
              </a:rPr>
              <a:t>RW</a:t>
            </a:r>
            <a:r>
              <a:rPr lang="zh-CN" altLang="en-US" sz="2000" b="0" dirty="0">
                <a:solidFill>
                  <a:schemeClr val="tx1"/>
                </a:solidFill>
              </a:rPr>
              <a:t>,</a:t>
            </a:r>
            <a:r>
              <a:rPr lang="en-US" altLang="zh-CN" sz="2000" b="0" dirty="0">
                <a:solidFill>
                  <a:schemeClr val="tx1"/>
                </a:solidFill>
              </a:rPr>
              <a:t>		//</a:t>
            </a:r>
            <a:r>
              <a:rPr lang="zh-CN" altLang="en-US" sz="2000" b="0" dirty="0">
                <a:solidFill>
                  <a:schemeClr val="tx1"/>
                </a:solidFill>
              </a:rPr>
              <a:t>存储器读写控制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rgbClr val="3333FF"/>
                </a:solidFill>
              </a:rPr>
              <a:t>wire</a:t>
            </a:r>
            <a:r>
              <a:rPr lang="zh-CN" altLang="en-US" sz="2000" b="0" dirty="0">
                <a:solidFill>
                  <a:schemeClr val="tx1"/>
                </a:solidFill>
              </a:rPr>
              <a:t>[31:0]PC_out,</a:t>
            </a:r>
            <a:r>
              <a:rPr lang="en-US" altLang="zh-CN" sz="2000" b="0" dirty="0">
                <a:solidFill>
                  <a:schemeClr val="tx1"/>
                </a:solidFill>
              </a:rPr>
              <a:t>	//</a:t>
            </a:r>
            <a:r>
              <a:rPr lang="zh-CN" altLang="en-US" sz="2000" b="0" dirty="0">
                <a:solidFill>
                  <a:schemeClr val="tx1"/>
                </a:solidFill>
              </a:rPr>
              <a:t>程序空间访问指针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rgbClr val="3333FF"/>
                </a:solidFill>
              </a:rPr>
              <a:t>wire</a:t>
            </a:r>
            <a:r>
              <a:rPr lang="zh-CN" altLang="en-US" sz="2000" b="0" dirty="0">
                <a:solidFill>
                  <a:schemeClr val="tx1"/>
                </a:solidFill>
              </a:rPr>
              <a:t>[31:0]Addr_out,</a:t>
            </a:r>
            <a:r>
              <a:rPr lang="en-US" altLang="zh-CN" sz="2000" b="0" dirty="0">
                <a:solidFill>
                  <a:schemeClr val="tx1"/>
                </a:solidFill>
              </a:rPr>
              <a:t>	//</a:t>
            </a:r>
            <a:r>
              <a:rPr lang="zh-CN" altLang="en-US" sz="2000" b="0" dirty="0">
                <a:solidFill>
                  <a:schemeClr val="tx1"/>
                </a:solidFill>
              </a:rPr>
              <a:t>数据空间访问地址</a:t>
            </a:r>
          </a:p>
          <a:p>
            <a:pPr marL="0" indent="0">
              <a:buNone/>
            </a:pPr>
            <a:r>
              <a:rPr lang="zh-CN" altLang="en-US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rgbClr val="3333FF"/>
                </a:solidFill>
              </a:rPr>
              <a:t>wire</a:t>
            </a:r>
            <a:r>
              <a:rPr lang="zh-CN" altLang="en-US" sz="2000" b="0" dirty="0">
                <a:solidFill>
                  <a:schemeClr val="tx1"/>
                </a:solidFill>
              </a:rPr>
              <a:t>[31:0]Data_out,</a:t>
            </a:r>
            <a:r>
              <a:rPr lang="en-US" altLang="zh-CN" sz="2000" b="0" dirty="0">
                <a:solidFill>
                  <a:schemeClr val="tx1"/>
                </a:solidFill>
              </a:rPr>
              <a:t>	//</a:t>
            </a:r>
            <a:r>
              <a:rPr lang="zh-CN" altLang="en-US" sz="2000" b="0" dirty="0">
                <a:solidFill>
                  <a:schemeClr val="tx1"/>
                </a:solidFill>
              </a:rPr>
              <a:t>数据输出总线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rgbClr val="3333FF"/>
                </a:solidFill>
              </a:rPr>
              <a:t>wire </a:t>
            </a:r>
            <a:r>
              <a:rPr lang="zh-CN" altLang="en-US" sz="2000" b="0" dirty="0">
                <a:solidFill>
                  <a:schemeClr val="tx1"/>
                </a:solidFill>
              </a:rPr>
              <a:t>CPU_MIO,</a:t>
            </a:r>
            <a:r>
              <a:rPr lang="en-US" altLang="zh-CN" sz="2000" b="0" dirty="0">
                <a:solidFill>
                  <a:schemeClr val="tx1"/>
                </a:solidFill>
              </a:rPr>
              <a:t>		// Not used 			</a:t>
            </a:r>
            <a:r>
              <a:rPr lang="en-US" altLang="zh-CN" sz="2000" dirty="0">
                <a:solidFill>
                  <a:srgbClr val="3333FF"/>
                </a:solidFill>
              </a:rPr>
              <a:t>input wire  </a:t>
            </a:r>
            <a:r>
              <a:rPr lang="en-US" altLang="zh-CN" sz="2000" b="0" dirty="0">
                <a:solidFill>
                  <a:schemeClr val="tx1"/>
                </a:solidFill>
              </a:rPr>
              <a:t>INT			//</a:t>
            </a:r>
            <a:r>
              <a:rPr lang="zh-CN" altLang="en-US" sz="2000" b="0" dirty="0">
                <a:solidFill>
                  <a:schemeClr val="tx1"/>
                </a:solidFill>
              </a:rPr>
              <a:t>中断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);</a:t>
            </a:r>
          </a:p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err="1">
                <a:solidFill>
                  <a:srgbClr val="3333FF"/>
                </a:solidFill>
              </a:rPr>
              <a:t>endmodule</a:t>
            </a:r>
            <a:endParaRPr lang="en-US" altLang="zh-CN" sz="2000" dirty="0">
              <a:solidFill>
                <a:srgbClr val="3333FF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43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6076"/>
            <a:ext cx="8964488" cy="568529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RISC32I </a:t>
            </a:r>
            <a:r>
              <a:rPr lang="zh-CN" altLang="en-US" dirty="0">
                <a:solidFill>
                  <a:schemeClr val="tx1"/>
                </a:solidFill>
              </a:rPr>
              <a:t>构架内核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en-US" altLang="zh-CN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RISC</a:t>
            </a: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体系结构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六种指令类型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本实验系统平台</a:t>
            </a:r>
            <a:r>
              <a:rPr lang="en-US" altLang="zh-CN" dirty="0">
                <a:solidFill>
                  <a:schemeClr val="tx1"/>
                </a:solidFill>
              </a:rPr>
              <a:t>SCPU</a:t>
            </a:r>
            <a:r>
              <a:rPr lang="zh-CN" altLang="en-US" dirty="0">
                <a:solidFill>
                  <a:schemeClr val="tx1"/>
                </a:solidFill>
              </a:rPr>
              <a:t>功能</a:t>
            </a:r>
            <a:endParaRPr lang="en-US" altLang="zh-CN" dirty="0">
              <a:solidFill>
                <a:schemeClr val="tx1"/>
              </a:solidFill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指令控制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接收输入的指令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inst_in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[31:0]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并按程序逻辑顺序产生下一条指令地址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PC_out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[31:0]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；所以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中应该包含指令指针寄存器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(PC)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和地址计算单元。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操作控制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接收指令后，能产生指令执行过程要求的、指令功能约定的微操作控制信号；所以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中应该包含指令译码单元和微操作控制信号的产生单元。</a:t>
            </a:r>
            <a:endParaRPr lang="en-US" altLang="zh-CN" sz="2200" kern="0" dirty="0">
              <a:solidFill>
                <a:srgbClr val="000000"/>
              </a:solidFill>
              <a:ea typeface="Arial Unicode MS"/>
              <a:cs typeface="Times New Roman" panose="02020603050405020304" pitchFamily="18" charset="0"/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数据加工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:  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按照指令的要求，对输入的数据</a:t>
            </a:r>
            <a:r>
              <a:rPr lang="en-US" altLang="zh-CN" sz="20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Data_in</a:t>
            </a:r>
            <a:r>
              <a:rPr lang="en-US" altLang="zh-CN" sz="20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[31:0]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进行相应的加、减、乘、除等算数运算；与、或、异或等逻辑运算；左移、右移等移位操作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……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后输出结果数据</a:t>
            </a:r>
            <a:r>
              <a:rPr lang="en-US" altLang="zh-CN" sz="18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Data_out</a:t>
            </a:r>
            <a:r>
              <a:rPr lang="en-US" altLang="zh-CN" sz="18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[31:0]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。</a:t>
            </a:r>
            <a:endParaRPr lang="en-US" altLang="zh-CN" sz="2200" kern="0" dirty="0">
              <a:solidFill>
                <a:srgbClr val="000000"/>
              </a:solidFill>
              <a:ea typeface="Arial Unicode MS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353" y="260648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U1-</a:t>
            </a:r>
            <a:r>
              <a:rPr lang="en-US" altLang="zh-CN" dirty="0"/>
              <a:t>CPU</a:t>
            </a:r>
            <a:r>
              <a:rPr lang="zh-CN" altLang="en-US" dirty="0"/>
              <a:t>模块：</a:t>
            </a:r>
            <a:r>
              <a:rPr lang="en-US" altLang="zh-CN" dirty="0">
                <a:solidFill>
                  <a:srgbClr val="FF0000"/>
                </a:solidFill>
              </a:rPr>
              <a:t>SCPU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EAD24A-214E-4D78-B019-9003E4C6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091273"/>
            <a:ext cx="2505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822" y="242392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U1-</a:t>
            </a:r>
            <a:r>
              <a:rPr lang="en-US" altLang="zh-CN" dirty="0"/>
              <a:t>CPU</a:t>
            </a:r>
            <a:r>
              <a:rPr lang="zh-CN" altLang="en-US" dirty="0"/>
              <a:t>模块：</a:t>
            </a:r>
            <a:r>
              <a:rPr lang="en-US" altLang="zh-CN" dirty="0">
                <a:solidFill>
                  <a:srgbClr val="FF0000"/>
                </a:solidFill>
              </a:rPr>
              <a:t>SCPU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6076"/>
            <a:ext cx="8964488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RISC32I </a:t>
            </a:r>
            <a:r>
              <a:rPr lang="zh-CN" altLang="en-US" dirty="0">
                <a:solidFill>
                  <a:schemeClr val="tx1"/>
                </a:solidFill>
              </a:rPr>
              <a:t>构架内核</a:t>
            </a:r>
            <a:endParaRPr lang="en-US" altLang="zh-CN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en-US" altLang="zh-CN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RISC</a:t>
            </a: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体系结构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r>
              <a:rPr lang="zh-CN" altLang="en-US" sz="2200" kern="0" dirty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六种指令类型</a:t>
            </a: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pPr marL="800100" lvl="1" indent="-342900">
              <a:buClr>
                <a:srgbClr val="FF3300"/>
              </a:buClr>
              <a:buSzPct val="90000"/>
              <a:buFont typeface="Wingdings" pitchFamily="2" charset="2"/>
              <a:buChar char="¤"/>
            </a:pPr>
            <a:endParaRPr lang="en-US" altLang="zh-CN" sz="2200" kern="0" dirty="0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本实验系统平台</a:t>
            </a:r>
            <a:r>
              <a:rPr lang="en-US" altLang="zh-CN" dirty="0">
                <a:solidFill>
                  <a:schemeClr val="tx1"/>
                </a:solidFill>
              </a:rPr>
              <a:t>SCPU</a:t>
            </a:r>
            <a:r>
              <a:rPr lang="zh-CN" altLang="en-US" dirty="0">
                <a:solidFill>
                  <a:schemeClr val="tx1"/>
                </a:solidFill>
              </a:rPr>
              <a:t>功能</a:t>
            </a:r>
            <a:endParaRPr lang="en-US" altLang="zh-CN" dirty="0">
              <a:solidFill>
                <a:schemeClr val="tx1"/>
              </a:solidFill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外部访问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能够进行存储器和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I/O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访问，通过地址输出</a:t>
            </a:r>
            <a:r>
              <a:rPr lang="en-US" altLang="zh-CN" sz="2200" kern="0" dirty="0" err="1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Addr_out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[31:0]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能够访问到外部存储区域。</a:t>
            </a: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中断处理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：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能够处理外部的中断和内部的异常情况，所以应该包含中断控制处理单元，通过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INT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输入来进行中断操作。（该部分功能将在后续实验深入学习实现）</a:t>
            </a:r>
            <a:endParaRPr lang="en-US" altLang="zh-CN" sz="2200" kern="0" dirty="0">
              <a:solidFill>
                <a:srgbClr val="000000"/>
              </a:solidFill>
              <a:ea typeface="Arial Unicode MS"/>
              <a:cs typeface="Times New Roman" panose="02020603050405020304" pitchFamily="18" charset="0"/>
            </a:endParaRPr>
          </a:p>
          <a:p>
            <a:pPr marL="1200150" lvl="2" indent="-342900">
              <a:buClr>
                <a:srgbClr val="0000CC"/>
              </a:buClr>
              <a:buSzTx/>
              <a:buFont typeface="Times New Roman" pitchFamily="18" charset="0"/>
              <a:buChar char="₠"/>
            </a:pPr>
            <a:r>
              <a:rPr lang="zh-CN" altLang="en-US" sz="2200" kern="0" dirty="0">
                <a:solidFill>
                  <a:srgbClr val="FF0000"/>
                </a:solidFill>
                <a:ea typeface="Arial Unicode MS"/>
                <a:cs typeface="Times New Roman" panose="02020603050405020304" pitchFamily="18" charset="0"/>
              </a:rPr>
              <a:t>时序控制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:  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能够提供对所有控制信号的定时控制，所以</a:t>
            </a:r>
            <a:r>
              <a:rPr lang="en-US" altLang="zh-CN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CPU</a:t>
            </a:r>
            <a:r>
              <a:rPr lang="zh-CN" altLang="en-US" sz="2200" kern="0" dirty="0">
                <a:solidFill>
                  <a:srgbClr val="000000"/>
                </a:solidFill>
                <a:ea typeface="Arial Unicode MS"/>
                <a:cs typeface="Times New Roman" panose="02020603050405020304" pitchFamily="18" charset="0"/>
              </a:rPr>
              <a:t>应该包含时序信号产生电路。</a:t>
            </a:r>
            <a:endParaRPr lang="en-US" altLang="zh-CN" sz="2200" kern="0" dirty="0">
              <a:solidFill>
                <a:srgbClr val="000000"/>
              </a:solidFill>
              <a:ea typeface="Arial Unicode MS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CAECB8-00D5-45E1-99BF-D811320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196752"/>
            <a:ext cx="2505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1763688" y="295182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系统存储</a:t>
            </a:r>
            <a:r>
              <a:rPr lang="en-US" altLang="zh-CN" dirty="0">
                <a:solidFill>
                  <a:srgbClr val="FF0000"/>
                </a:solidFill>
              </a:rPr>
              <a:t>—ROM\RAM</a:t>
            </a:r>
            <a:r>
              <a:rPr lang="zh-CN" altLang="en-US" dirty="0">
                <a:solidFill>
                  <a:srgbClr val="FF0000"/>
                </a:solidFill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9659809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98791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U2-</a:t>
            </a:r>
            <a:r>
              <a:rPr lang="zh-CN" altLang="en-US" dirty="0"/>
              <a:t>指令代码存储模块：</a:t>
            </a:r>
            <a:r>
              <a:rPr lang="en-US" altLang="zh-CN" dirty="0">
                <a:solidFill>
                  <a:srgbClr val="FF0000"/>
                </a:solidFill>
              </a:rPr>
              <a:t>ROM_B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112568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ROM_D/B</a:t>
            </a:r>
          </a:p>
          <a:p>
            <a:pPr lvl="1"/>
            <a:r>
              <a:rPr lang="en-US" altLang="zh-CN" sz="2200" dirty="0"/>
              <a:t>FPGA</a:t>
            </a:r>
            <a:r>
              <a:rPr lang="zh-CN" altLang="en-US" sz="2200" dirty="0"/>
              <a:t>内部存储器</a:t>
            </a:r>
            <a:endParaRPr lang="en-US" altLang="zh-CN" sz="2200" dirty="0"/>
          </a:p>
          <a:p>
            <a:pPr lvl="2"/>
            <a:r>
              <a:rPr lang="en-US" altLang="zh-CN" sz="2200" dirty="0"/>
              <a:t>Block Memory Generator</a:t>
            </a:r>
            <a:r>
              <a:rPr lang="zh-CN" altLang="en-US" sz="2200" dirty="0"/>
              <a:t>或</a:t>
            </a:r>
            <a:r>
              <a:rPr lang="en-US" altLang="zh-CN" sz="2200" dirty="0"/>
              <a:t>Distributed Memory Generator</a:t>
            </a:r>
          </a:p>
          <a:p>
            <a:pPr lvl="1"/>
            <a:r>
              <a:rPr lang="zh-CN" altLang="en-US" sz="2200" dirty="0"/>
              <a:t>容量</a:t>
            </a:r>
            <a:endParaRPr lang="en-US" altLang="zh-CN" sz="2200" dirty="0"/>
          </a:p>
          <a:p>
            <a:pPr lvl="2"/>
            <a:r>
              <a:rPr lang="en-US" altLang="zh-CN" sz="2200" dirty="0"/>
              <a:t>1024×32bit</a:t>
            </a:r>
          </a:p>
          <a:p>
            <a:r>
              <a:rPr lang="zh-CN" altLang="en-US" sz="2800" dirty="0">
                <a:solidFill>
                  <a:schemeClr val="tx1"/>
                </a:solidFill>
              </a:rPr>
              <a:t>本实验采用实验一方法生成核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200" dirty="0"/>
              <a:t>ROM</a:t>
            </a:r>
            <a:r>
              <a:rPr lang="zh-CN" altLang="en-US" sz="2200" dirty="0"/>
              <a:t>初始化文档：</a:t>
            </a:r>
            <a:r>
              <a:rPr lang="en-US" altLang="zh-CN" sz="2200" b="1" dirty="0" err="1">
                <a:solidFill>
                  <a:srgbClr val="FF0000"/>
                </a:solidFill>
              </a:rPr>
              <a:t>I_mem.coe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200" dirty="0"/>
              <a:t>核调用模块</a:t>
            </a:r>
            <a:r>
              <a:rPr lang="en-US" altLang="zh-CN" sz="2200" dirty="0" err="1"/>
              <a:t>ROM_B.xco</a:t>
            </a:r>
            <a:endParaRPr lang="en-US" altLang="zh-CN" sz="22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建议在本实验的系统环境中重新生成，方便随时更换初始化程序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47131" y="1260175"/>
            <a:ext cx="499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用</a:t>
            </a:r>
            <a:r>
              <a:rPr lang="en-US" altLang="zh-CN" sz="2000" dirty="0">
                <a:solidFill>
                  <a:srgbClr val="FF0000"/>
                </a:solidFill>
              </a:rPr>
              <a:t>Distributed Memory Generator</a:t>
            </a:r>
            <a:r>
              <a:rPr lang="zh-CN" altLang="en-US" sz="2000" dirty="0">
                <a:solidFill>
                  <a:srgbClr val="FF0000"/>
                </a:solidFill>
              </a:rPr>
              <a:t>没有</a:t>
            </a:r>
            <a:r>
              <a:rPr lang="en-US" altLang="zh-CN" sz="2000" dirty="0" err="1">
                <a:solidFill>
                  <a:srgbClr val="FF0000"/>
                </a:solidFill>
              </a:rPr>
              <a:t>clk</a:t>
            </a:r>
            <a:r>
              <a:rPr lang="zh-CN" altLang="en-US" sz="2000" dirty="0">
                <a:solidFill>
                  <a:srgbClr val="FF0000"/>
                </a:solidFill>
              </a:rPr>
              <a:t>信号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请编辑删除</a:t>
            </a:r>
            <a:r>
              <a:rPr lang="en-US" altLang="zh-CN" sz="2000" dirty="0" err="1">
                <a:solidFill>
                  <a:srgbClr val="FF0000"/>
                </a:solidFill>
              </a:rPr>
              <a:t>clka</a:t>
            </a:r>
            <a:r>
              <a:rPr lang="zh-CN" altLang="en-US" sz="2000" dirty="0">
                <a:solidFill>
                  <a:srgbClr val="FF0000"/>
                </a:solidFill>
              </a:rPr>
              <a:t>引脚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E476EF-1FD6-44C1-B422-66BF012F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049" y="2904165"/>
            <a:ext cx="3059807" cy="15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2523"/>
            <a:ext cx="8394304" cy="954360"/>
          </a:xfrm>
        </p:spPr>
        <p:txBody>
          <a:bodyPr>
            <a:normAutofit/>
          </a:bodyPr>
          <a:lstStyle/>
          <a:p>
            <a:pPr lvl="1" algn="l"/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ROM_B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调用方式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2582"/>
            <a:ext cx="8352928" cy="4968552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schemeClr val="tx1"/>
                </a:solidFill>
              </a:rPr>
              <a:t>ROM</a:t>
            </a:r>
            <a:r>
              <a:rPr lang="zh-CN" altLang="en-US" dirty="0">
                <a:solidFill>
                  <a:schemeClr val="tx1"/>
                </a:solidFill>
              </a:rPr>
              <a:t>调用接口信号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ROM_B</a:t>
            </a:r>
            <a:r>
              <a:rPr lang="en-US" altLang="zh-CN" sz="2000" dirty="0">
                <a:solidFill>
                  <a:srgbClr val="FF0000"/>
                </a:solidFill>
              </a:rPr>
              <a:t>  </a:t>
            </a: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rgbClr val="FF0000"/>
                </a:solidFill>
              </a:rPr>
              <a:t>U2</a:t>
            </a:r>
            <a:r>
              <a:rPr lang="en-US" altLang="zh-CN" sz="2000" dirty="0">
                <a:solidFill>
                  <a:schemeClr val="tx1"/>
                </a:solidFill>
              </a:rPr>
              <a:t> ( .</a:t>
            </a:r>
            <a:r>
              <a:rPr lang="en-US" altLang="zh-CN" sz="2000" dirty="0" err="1">
                <a:solidFill>
                  <a:schemeClr val="tx1"/>
                </a:solidFill>
              </a:rPr>
              <a:t>clka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clk_m</a:t>
            </a:r>
            <a:r>
              <a:rPr lang="en-US" altLang="zh-CN" sz="2000" dirty="0">
                <a:solidFill>
                  <a:schemeClr val="tx1"/>
                </a:solidFill>
              </a:rPr>
              <a:t>), 		//</a:t>
            </a:r>
            <a:r>
              <a:rPr lang="zh-CN" altLang="en-US" sz="2000" dirty="0">
                <a:solidFill>
                  <a:schemeClr val="tx1"/>
                </a:solidFill>
              </a:rPr>
              <a:t>存储器时钟，与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反向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		.</a:t>
            </a:r>
            <a:r>
              <a:rPr lang="en-US" altLang="zh-CN" sz="2000" dirty="0" err="1">
                <a:solidFill>
                  <a:schemeClr val="tx1"/>
                </a:solidFill>
              </a:rPr>
              <a:t>addra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PC_out</a:t>
            </a:r>
            <a:r>
              <a:rPr lang="en-US" altLang="zh-CN" sz="2000" dirty="0">
                <a:solidFill>
                  <a:schemeClr val="tx1"/>
                </a:solidFill>
              </a:rPr>
              <a:t>[11:2]), 	// ROM</a:t>
            </a:r>
            <a:r>
              <a:rPr lang="zh-CN" altLang="en-US" sz="2000" dirty="0">
                <a:solidFill>
                  <a:schemeClr val="tx1"/>
                </a:solidFill>
              </a:rPr>
              <a:t>地址</a:t>
            </a:r>
            <a:r>
              <a:rPr lang="en-US" altLang="zh-CN" sz="2000" dirty="0">
                <a:solidFill>
                  <a:schemeClr val="tx1"/>
                </a:solidFill>
              </a:rPr>
              <a:t>PC</a:t>
            </a:r>
            <a:r>
              <a:rPr lang="zh-CN" altLang="en-US" sz="2000" dirty="0">
                <a:solidFill>
                  <a:schemeClr val="tx1"/>
                </a:solidFill>
              </a:rPr>
              <a:t>指针，来自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		.</a:t>
            </a:r>
            <a:r>
              <a:rPr lang="en-US" altLang="zh-CN" sz="2000" dirty="0" err="1">
                <a:solidFill>
                  <a:schemeClr val="tx1"/>
                </a:solidFill>
              </a:rPr>
              <a:t>douta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inst</a:t>
            </a:r>
            <a:r>
              <a:rPr lang="en-US" altLang="zh-CN" sz="2000" dirty="0">
                <a:solidFill>
                  <a:schemeClr val="tx1"/>
                </a:solidFill>
              </a:rPr>
              <a:t>[31:0]) 	// ROM</a:t>
            </a:r>
            <a:r>
              <a:rPr lang="zh-CN" altLang="en-US" sz="2000" dirty="0">
                <a:solidFill>
                  <a:schemeClr val="tx1"/>
                </a:solidFill>
              </a:rPr>
              <a:t>输出作为指令输入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             );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000" dirty="0"/>
          </a:p>
          <a:p>
            <a:pPr lvl="1"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5B6B3-F4CF-4729-A751-2CED0F54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68" y="3561237"/>
            <a:ext cx="3059807" cy="15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4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8E71FCFB-9CBD-494E-B4A0-1A1A93A648F1}"/>
              </a:ext>
            </a:extLst>
          </p:cNvPr>
          <p:cNvSpPr/>
          <p:nvPr/>
        </p:nvSpPr>
        <p:spPr>
          <a:xfrm>
            <a:off x="2771800" y="5157192"/>
            <a:ext cx="3240360" cy="954360"/>
          </a:xfrm>
          <a:prstGeom prst="wedgeEllipseCallout">
            <a:avLst>
              <a:gd name="adj1" fmla="val 60699"/>
              <a:gd name="adj2" fmla="val -212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同步</a:t>
            </a:r>
            <a:r>
              <a:rPr lang="en-US" altLang="zh-CN" dirty="0"/>
              <a:t>ROM:</a:t>
            </a:r>
            <a:r>
              <a:rPr lang="zh-CN" altLang="en-US" dirty="0"/>
              <a:t>时钟控制</a:t>
            </a:r>
            <a:endParaRPr lang="en-US" altLang="zh-CN" dirty="0"/>
          </a:p>
          <a:p>
            <a:pPr algn="ctr"/>
            <a:r>
              <a:rPr lang="zh-CN" altLang="en-US" dirty="0"/>
              <a:t>异步</a:t>
            </a:r>
            <a:r>
              <a:rPr lang="en-US" altLang="zh-CN" dirty="0"/>
              <a:t>ROM:</a:t>
            </a:r>
            <a:r>
              <a:rPr lang="zh-CN" altLang="en-US" dirty="0"/>
              <a:t>无需时钟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74857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U2-</a:t>
            </a:r>
            <a:r>
              <a:rPr lang="zh-CN" altLang="en-US" dirty="0"/>
              <a:t>指令代码存储模块：</a:t>
            </a:r>
            <a:r>
              <a:rPr lang="en-US" altLang="zh-CN" dirty="0">
                <a:solidFill>
                  <a:srgbClr val="FF0000"/>
                </a:solidFill>
              </a:rPr>
              <a:t>ROM_B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112568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ROM_D/B</a:t>
            </a:r>
          </a:p>
          <a:p>
            <a:pPr lvl="1"/>
            <a:r>
              <a:rPr lang="zh-CN" altLang="en-US" sz="2200" dirty="0"/>
              <a:t>只读存储器，不支持写操作</a:t>
            </a:r>
            <a:endParaRPr lang="en-US" altLang="zh-CN" sz="2200" dirty="0"/>
          </a:p>
          <a:p>
            <a:pPr lvl="1"/>
            <a:r>
              <a:rPr lang="zh-CN" altLang="en-US" sz="2200" dirty="0"/>
              <a:t>输入地址，输出相应地址空间所存储的数据</a:t>
            </a:r>
            <a:endParaRPr lang="en-US" altLang="zh-CN" sz="2200" dirty="0"/>
          </a:p>
          <a:p>
            <a:r>
              <a:rPr lang="zh-CN" altLang="en-US" sz="2800" dirty="0">
                <a:solidFill>
                  <a:schemeClr val="tx1"/>
                </a:solidFill>
              </a:rPr>
              <a:t>本实验平台</a:t>
            </a:r>
            <a:r>
              <a:rPr lang="en-US" altLang="zh-CN" sz="2800" dirty="0">
                <a:solidFill>
                  <a:schemeClr val="tx1"/>
                </a:solidFill>
              </a:rPr>
              <a:t>ROM</a:t>
            </a:r>
            <a:r>
              <a:rPr lang="zh-CN" altLang="en-US" sz="2800" dirty="0">
                <a:solidFill>
                  <a:schemeClr val="tx1"/>
                </a:solidFill>
              </a:rPr>
              <a:t>的作用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/>
              <a:t>作为指令代码的存储部件</a:t>
            </a:r>
            <a:endParaRPr lang="en-US" altLang="zh-CN" sz="2200" dirty="0"/>
          </a:p>
          <a:p>
            <a:pPr lvl="1"/>
            <a:r>
              <a:rPr lang="zh-CN" altLang="en-US" sz="2200" dirty="0"/>
              <a:t>输入来自</a:t>
            </a:r>
            <a:r>
              <a:rPr lang="en-US" altLang="zh-CN" sz="2200" dirty="0"/>
              <a:t>CPU</a:t>
            </a:r>
            <a:r>
              <a:rPr lang="zh-CN" altLang="en-US" sz="2200" dirty="0"/>
              <a:t>的</a:t>
            </a:r>
            <a:r>
              <a:rPr lang="en-US" altLang="zh-CN" sz="2200" dirty="0"/>
              <a:t>PC</a:t>
            </a:r>
            <a:r>
              <a:rPr lang="zh-CN" altLang="en-US" sz="2200" dirty="0"/>
              <a:t>指针输出，</a:t>
            </a:r>
            <a:r>
              <a:rPr lang="en-US" altLang="zh-CN" sz="2200" dirty="0" err="1"/>
              <a:t>PC_out</a:t>
            </a:r>
            <a:r>
              <a:rPr lang="zh-CN" altLang="en-US" sz="2200" dirty="0"/>
              <a:t>；</a:t>
            </a:r>
            <a:r>
              <a:rPr lang="zh-CN" altLang="en-US" sz="2200" dirty="0">
                <a:solidFill>
                  <a:srgbClr val="FF0000"/>
                </a:solidFill>
              </a:rPr>
              <a:t>在时钟信号的作用下</a:t>
            </a:r>
            <a:r>
              <a:rPr lang="zh-CN" altLang="en-US" sz="2200" dirty="0"/>
              <a:t>输出对应的指令信息作为</a:t>
            </a:r>
            <a:r>
              <a:rPr lang="en-US" altLang="zh-CN" sz="2200" dirty="0"/>
              <a:t>CPU</a:t>
            </a:r>
            <a:r>
              <a:rPr lang="zh-CN" altLang="en-US" sz="2200" dirty="0"/>
              <a:t>的指令输入</a:t>
            </a:r>
            <a:r>
              <a:rPr lang="en-US" altLang="zh-CN" sz="2200" dirty="0" err="1"/>
              <a:t>inst</a:t>
            </a:r>
            <a:r>
              <a:rPr lang="en-US" altLang="zh-CN" sz="2200" dirty="0"/>
              <a:t>[31:0]</a:t>
            </a:r>
          </a:p>
          <a:p>
            <a:pPr lvl="1"/>
            <a:r>
              <a:rPr lang="en-US" altLang="zh-CN" sz="2200" dirty="0"/>
              <a:t>ROM</a:t>
            </a:r>
            <a:r>
              <a:rPr lang="zh-CN" altLang="en-US" sz="2200" dirty="0"/>
              <a:t>能否被正确访问，输出的指令信息是否正确是</a:t>
            </a:r>
            <a:r>
              <a:rPr lang="en-US" altLang="zh-CN" sz="2200" dirty="0"/>
              <a:t>CPU</a:t>
            </a:r>
            <a:r>
              <a:rPr lang="zh-CN" altLang="en-US" sz="2200" dirty="0"/>
              <a:t>正常运转的关键。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E476EF-1FD6-44C1-B422-66BF012F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666" y="2132856"/>
            <a:ext cx="2427426" cy="12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9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340522-9785-4FF0-8D6D-5F335A6C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59" y="1340768"/>
            <a:ext cx="3509141" cy="24963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64927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U3-</a:t>
            </a:r>
            <a:r>
              <a:rPr lang="zh-CN" altLang="en-US" dirty="0"/>
              <a:t>数据存储模块：</a:t>
            </a:r>
            <a:r>
              <a:rPr lang="en-US" altLang="zh-CN" dirty="0">
                <a:solidFill>
                  <a:srgbClr val="FF0000"/>
                </a:solidFill>
              </a:rPr>
              <a:t>RAM_B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RAM_B</a:t>
            </a:r>
          </a:p>
          <a:p>
            <a:pPr lvl="1"/>
            <a:r>
              <a:rPr lang="en-US" altLang="zh-CN" sz="2200" dirty="0"/>
              <a:t>FPGA</a:t>
            </a:r>
            <a:r>
              <a:rPr lang="zh-CN" altLang="en-US" sz="2200" dirty="0"/>
              <a:t>内部存储器</a:t>
            </a:r>
            <a:endParaRPr lang="en-US" altLang="zh-CN" sz="2200" dirty="0"/>
          </a:p>
          <a:p>
            <a:pPr lvl="2"/>
            <a:r>
              <a:rPr lang="en-US" altLang="zh-CN" sz="2200" dirty="0"/>
              <a:t>Block Memory Generator</a:t>
            </a:r>
          </a:p>
          <a:p>
            <a:pPr lvl="1"/>
            <a:r>
              <a:rPr lang="zh-CN" altLang="en-US" sz="2200" dirty="0"/>
              <a:t>容量</a:t>
            </a:r>
            <a:endParaRPr lang="en-US" altLang="zh-CN" sz="2200" dirty="0"/>
          </a:p>
          <a:p>
            <a:pPr lvl="2"/>
            <a:r>
              <a:rPr lang="en-US" altLang="zh-CN" sz="2200" dirty="0"/>
              <a:t>1024×32bit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本实验采用实验一生成的固核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sz="2200" dirty="0"/>
              <a:t>RAM</a:t>
            </a:r>
            <a:r>
              <a:rPr lang="zh-CN" altLang="en-US" sz="2200" dirty="0"/>
              <a:t>初始化文档：</a:t>
            </a:r>
            <a:r>
              <a:rPr lang="en-US" altLang="zh-CN" sz="2200" b="1" dirty="0" err="1">
                <a:solidFill>
                  <a:srgbClr val="FF0000"/>
                </a:solidFill>
              </a:rPr>
              <a:t>D_mem.coe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200" dirty="0"/>
              <a:t>核调用模块</a:t>
            </a:r>
            <a:r>
              <a:rPr lang="en-US" altLang="zh-CN" sz="2200" dirty="0" err="1"/>
              <a:t>RAM_B.xco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084168" y="1683060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5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B39CD-69AE-4E13-B70C-B4C4D65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3   </a:t>
            </a:r>
            <a:fld id="{5EFF9C44-2717-445B-8E50-0551D6089AA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E6CDF4-7B47-4A14-81DC-6ECCF7D4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44824"/>
            <a:ext cx="7772400" cy="43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一、实验目的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二、实验环境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三、实验目标及任务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07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88640"/>
            <a:ext cx="8394304" cy="954360"/>
          </a:xfrm>
        </p:spPr>
        <p:txBody>
          <a:bodyPr>
            <a:normAutofit/>
          </a:bodyPr>
          <a:lstStyle/>
          <a:p>
            <a:pPr lvl="1" algn="l"/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RAM_B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调用方式</a:t>
            </a:r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-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与</a:t>
            </a:r>
            <a:r>
              <a:rPr lang="en-US" altLang="zh-CN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ROM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/>
                <a:cs typeface="黑体"/>
              </a:rPr>
              <a:t>类同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2582"/>
            <a:ext cx="8229600" cy="4968552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schemeClr val="tx1"/>
                </a:solidFill>
              </a:rPr>
              <a:t>RAM</a:t>
            </a:r>
            <a:r>
              <a:rPr lang="zh-CN" altLang="en-US" dirty="0">
                <a:solidFill>
                  <a:schemeClr val="tx1"/>
                </a:solidFill>
              </a:rPr>
              <a:t>调用接口信号</a:t>
            </a:r>
            <a:endParaRPr lang="en-US" altLang="zh-CN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RAM_B       </a:t>
            </a:r>
            <a:r>
              <a:rPr lang="en-US" altLang="zh-CN" sz="2000" dirty="0">
                <a:solidFill>
                  <a:schemeClr val="tx1"/>
                </a:solidFill>
              </a:rPr>
              <a:t>U3 ( .</a:t>
            </a:r>
            <a:r>
              <a:rPr lang="en-US" altLang="zh-CN" sz="2000" dirty="0" err="1">
                <a:solidFill>
                  <a:schemeClr val="tx1"/>
                </a:solidFill>
              </a:rPr>
              <a:t>clka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clk_m</a:t>
            </a:r>
            <a:r>
              <a:rPr lang="en-US" altLang="zh-CN" sz="2000" dirty="0">
                <a:solidFill>
                  <a:schemeClr val="tx1"/>
                </a:solidFill>
              </a:rPr>
              <a:t>), 		// </a:t>
            </a:r>
            <a:r>
              <a:rPr lang="zh-CN" altLang="en-US" sz="2000" dirty="0">
                <a:solidFill>
                  <a:schemeClr val="tx1"/>
                </a:solidFill>
              </a:rPr>
              <a:t>存储器时钟，与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反向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		 .</a:t>
            </a:r>
            <a:r>
              <a:rPr lang="en-US" altLang="zh-CN" sz="2000" dirty="0" err="1">
                <a:solidFill>
                  <a:schemeClr val="tx1"/>
                </a:solidFill>
              </a:rPr>
              <a:t>wea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data_ram_we</a:t>
            </a:r>
            <a:r>
              <a:rPr lang="en-US" altLang="zh-CN" sz="2000" dirty="0">
                <a:solidFill>
                  <a:schemeClr val="tx1"/>
                </a:solidFill>
              </a:rPr>
              <a:t>), 	// </a:t>
            </a:r>
            <a:r>
              <a:rPr lang="zh-CN" altLang="en-US" sz="2000" dirty="0">
                <a:solidFill>
                  <a:schemeClr val="tx1"/>
                </a:solidFill>
              </a:rPr>
              <a:t>存储器读写，来自</a:t>
            </a:r>
            <a:r>
              <a:rPr lang="en-US" altLang="zh-CN" sz="2000" dirty="0">
                <a:solidFill>
                  <a:schemeClr val="tx1"/>
                </a:solidFill>
              </a:rPr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		 .</a:t>
            </a:r>
            <a:r>
              <a:rPr lang="en-US" altLang="zh-CN" sz="2000" dirty="0" err="1">
                <a:solidFill>
                  <a:schemeClr val="tx1"/>
                </a:solidFill>
              </a:rPr>
              <a:t>addra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ram_addr</a:t>
            </a:r>
            <a:r>
              <a:rPr lang="en-US" altLang="zh-CN" sz="2000" dirty="0">
                <a:solidFill>
                  <a:schemeClr val="tx1"/>
                </a:solidFill>
              </a:rPr>
              <a:t>), 	// </a:t>
            </a:r>
            <a:r>
              <a:rPr lang="zh-CN" altLang="en-US" sz="2000" dirty="0">
                <a:solidFill>
                  <a:schemeClr val="tx1"/>
                </a:solidFill>
              </a:rPr>
              <a:t>地址线，来自</a:t>
            </a:r>
            <a:r>
              <a:rPr lang="en-US" altLang="zh-CN" sz="2000" dirty="0">
                <a:solidFill>
                  <a:schemeClr val="tx1"/>
                </a:solidFill>
              </a:rPr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		 .</a:t>
            </a:r>
            <a:r>
              <a:rPr lang="en-US" altLang="zh-CN" sz="2000" dirty="0" err="1">
                <a:solidFill>
                  <a:schemeClr val="tx1"/>
                </a:solidFill>
              </a:rPr>
              <a:t>dina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ram_data_in</a:t>
            </a:r>
            <a:r>
              <a:rPr lang="en-US" altLang="zh-CN" sz="2000" dirty="0">
                <a:solidFill>
                  <a:schemeClr val="tx1"/>
                </a:solidFill>
              </a:rPr>
              <a:t>), 	// </a:t>
            </a:r>
            <a:r>
              <a:rPr lang="zh-CN" altLang="en-US" sz="2000" dirty="0">
                <a:solidFill>
                  <a:schemeClr val="tx1"/>
                </a:solidFill>
              </a:rPr>
              <a:t>输入数据线，来自</a:t>
            </a:r>
            <a:r>
              <a:rPr lang="en-US" altLang="zh-CN" sz="2000" dirty="0">
                <a:solidFill>
                  <a:schemeClr val="tx1"/>
                </a:solidFill>
              </a:rPr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		 .</a:t>
            </a:r>
            <a:r>
              <a:rPr lang="en-US" altLang="zh-CN" sz="2000" dirty="0" err="1">
                <a:solidFill>
                  <a:schemeClr val="tx1"/>
                </a:solidFill>
              </a:rPr>
              <a:t>douta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ram_data_out</a:t>
            </a:r>
            <a:r>
              <a:rPr lang="en-US" altLang="zh-CN" sz="2000" dirty="0">
                <a:solidFill>
                  <a:schemeClr val="tx1"/>
                </a:solidFill>
              </a:rPr>
              <a:t>) 	// </a:t>
            </a:r>
            <a:r>
              <a:rPr lang="zh-CN" altLang="en-US" sz="2000" dirty="0">
                <a:solidFill>
                  <a:schemeClr val="tx1"/>
                </a:solidFill>
              </a:rPr>
              <a:t>输出数据线，来自</a:t>
            </a:r>
            <a:r>
              <a:rPr lang="en-US" altLang="zh-CN" sz="2000" dirty="0">
                <a:solidFill>
                  <a:schemeClr val="tx1"/>
                </a:solidFill>
              </a:rPr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);</a:t>
            </a:r>
          </a:p>
          <a:p>
            <a:pPr lvl="1"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5B2C46-F69B-4D92-8A6F-BD82C7DF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13" y="3789040"/>
            <a:ext cx="3509141" cy="24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2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3512376-0857-4475-B8E5-2ADC90F91620}"/>
              </a:ext>
            </a:extLst>
          </p:cNvPr>
          <p:cNvSpPr/>
          <p:nvPr/>
        </p:nvSpPr>
        <p:spPr>
          <a:xfrm>
            <a:off x="5127056" y="5319730"/>
            <a:ext cx="3549400" cy="1107236"/>
          </a:xfrm>
          <a:prstGeom prst="wedgeRoundRectCallout">
            <a:avLst>
              <a:gd name="adj1" fmla="val -9933"/>
              <a:gd name="adj2" fmla="val -19319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单口</a:t>
            </a:r>
            <a:r>
              <a:rPr lang="en-US" altLang="zh-CN" dirty="0"/>
              <a:t>RAM:</a:t>
            </a:r>
            <a:r>
              <a:rPr lang="zh-CN" altLang="en-US" dirty="0"/>
              <a:t>同时刻只能进行读或写</a:t>
            </a:r>
            <a:endParaRPr lang="en-US" altLang="zh-CN" dirty="0"/>
          </a:p>
          <a:p>
            <a:pPr algn="ctr"/>
            <a:r>
              <a:rPr lang="zh-CN" altLang="en-US" dirty="0"/>
              <a:t>双口</a:t>
            </a:r>
            <a:r>
              <a:rPr lang="en-US" altLang="zh-CN" dirty="0"/>
              <a:t>RAM:</a:t>
            </a:r>
            <a:r>
              <a:rPr lang="zh-CN" altLang="en-US" dirty="0"/>
              <a:t>同时刻能够进行读和写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40522-9785-4FF0-8D6D-5F335A6C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59" y="1196752"/>
            <a:ext cx="3509141" cy="249634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RAM_B</a:t>
            </a:r>
          </a:p>
          <a:p>
            <a:pPr lvl="1"/>
            <a:r>
              <a:rPr lang="zh-CN" altLang="en-US" sz="2200" dirty="0"/>
              <a:t>随机存储器，支持读写操作</a:t>
            </a:r>
            <a:endParaRPr lang="en-US" altLang="zh-CN" sz="2200" dirty="0"/>
          </a:p>
          <a:p>
            <a:pPr lvl="1"/>
            <a:r>
              <a:rPr lang="zh-CN" altLang="en-US" sz="2200" dirty="0"/>
              <a:t>有读写使能信号</a:t>
            </a:r>
            <a:r>
              <a:rPr lang="en-US" altLang="zh-CN" sz="2200" dirty="0"/>
              <a:t>wea</a:t>
            </a:r>
          </a:p>
          <a:p>
            <a:pPr lvl="2"/>
            <a:endParaRPr lang="en-US" altLang="zh-CN" sz="2200" dirty="0"/>
          </a:p>
          <a:p>
            <a:r>
              <a:rPr lang="zh-CN" altLang="en-US" dirty="0">
                <a:solidFill>
                  <a:schemeClr val="tx1"/>
                </a:solidFill>
              </a:rPr>
              <a:t>本实验平台</a:t>
            </a:r>
            <a:r>
              <a:rPr lang="en-US" altLang="zh-CN" dirty="0">
                <a:solidFill>
                  <a:schemeClr val="tx1"/>
                </a:solidFill>
              </a:rPr>
              <a:t>RAM</a:t>
            </a:r>
            <a:r>
              <a:rPr lang="zh-CN" altLang="en-US" dirty="0">
                <a:solidFill>
                  <a:schemeClr val="tx1"/>
                </a:solidFill>
              </a:rPr>
              <a:t>的作用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/>
              <a:t>作为</a:t>
            </a:r>
            <a:r>
              <a:rPr lang="en-US" altLang="zh-CN" sz="2200" dirty="0"/>
              <a:t>CPU</a:t>
            </a:r>
            <a:r>
              <a:rPr lang="zh-CN" altLang="en-US" sz="2200" dirty="0"/>
              <a:t>应用的外部数据存储部件</a:t>
            </a:r>
            <a:endParaRPr lang="en-US" altLang="zh-CN" sz="2200" dirty="0"/>
          </a:p>
          <a:p>
            <a:pPr lvl="1"/>
            <a:r>
              <a:rPr lang="zh-CN" altLang="en-US" sz="2200" dirty="0"/>
              <a:t>输入地址；</a:t>
            </a:r>
            <a:r>
              <a:rPr lang="en-US" altLang="zh-CN" sz="2200" dirty="0"/>
              <a:t>wea</a:t>
            </a:r>
            <a:r>
              <a:rPr lang="zh-CN" altLang="en-US" sz="2200" dirty="0"/>
              <a:t>使能为写；输入数据；则数据写入</a:t>
            </a:r>
            <a:r>
              <a:rPr lang="en-US" altLang="zh-CN" sz="2200" dirty="0"/>
              <a:t>RAM;</a:t>
            </a:r>
          </a:p>
          <a:p>
            <a:pPr lvl="1"/>
            <a:r>
              <a:rPr lang="zh-CN" altLang="en-US" sz="2200" dirty="0"/>
              <a:t>输入地址；</a:t>
            </a:r>
            <a:r>
              <a:rPr lang="en-US" altLang="zh-CN" sz="2200" dirty="0"/>
              <a:t>wea</a:t>
            </a:r>
            <a:r>
              <a:rPr lang="zh-CN" altLang="en-US" sz="2200" dirty="0"/>
              <a:t>使能为读；输出数据；</a:t>
            </a:r>
            <a:endParaRPr lang="en-US" altLang="zh-CN" sz="2200" dirty="0"/>
          </a:p>
          <a:p>
            <a:pPr lvl="1"/>
            <a:r>
              <a:rPr lang="zh-CN" altLang="en-US" sz="2200" dirty="0"/>
              <a:t>来自</a:t>
            </a:r>
            <a:r>
              <a:rPr lang="en-US" altLang="zh-CN" sz="2200" dirty="0"/>
              <a:t>CPU</a:t>
            </a:r>
            <a:r>
              <a:rPr lang="zh-CN" altLang="en-US" sz="2200" dirty="0"/>
              <a:t>的运算结果可以存放在</a:t>
            </a:r>
            <a:r>
              <a:rPr lang="en-US" altLang="zh-CN" sz="2200" dirty="0"/>
              <a:t>ROM</a:t>
            </a:r>
            <a:r>
              <a:rPr lang="zh-CN" altLang="en-US" sz="2200" dirty="0"/>
              <a:t>中；</a:t>
            </a:r>
            <a:r>
              <a:rPr lang="en-US" altLang="zh-CN" sz="2200" dirty="0"/>
              <a:t>CPU</a:t>
            </a:r>
            <a:r>
              <a:rPr lang="zh-CN" altLang="en-US" sz="2200" dirty="0"/>
              <a:t>需要的操作数据可以从</a:t>
            </a:r>
            <a:r>
              <a:rPr lang="en-US" altLang="zh-CN" sz="2200" dirty="0"/>
              <a:t>ROM</a:t>
            </a:r>
            <a:r>
              <a:rPr lang="zh-CN" altLang="en-US" sz="2200" dirty="0"/>
              <a:t>获取。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U3-</a:t>
            </a:r>
            <a:r>
              <a:rPr lang="zh-CN" altLang="en-US" dirty="0"/>
              <a:t>数据存储模块：</a:t>
            </a:r>
            <a:r>
              <a:rPr lang="en-US" altLang="zh-CN" dirty="0">
                <a:solidFill>
                  <a:srgbClr val="FF0000"/>
                </a:solidFill>
              </a:rPr>
              <a:t>RAM_B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168" y="1556792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5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1763688" y="295182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系统总线</a:t>
            </a:r>
            <a:r>
              <a:rPr lang="en-US" altLang="zh-CN" dirty="0">
                <a:solidFill>
                  <a:srgbClr val="FF0000"/>
                </a:solidFill>
              </a:rPr>
              <a:t>—MIO_BUS</a:t>
            </a:r>
            <a:r>
              <a:rPr lang="zh-CN" altLang="en-US" dirty="0">
                <a:solidFill>
                  <a:srgbClr val="FF0000"/>
                </a:solidFill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56180717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057AC3-6A07-4A1E-9F71-D001EFD2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3" y="1909713"/>
            <a:ext cx="2552785" cy="41835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1" y="178391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U4-</a:t>
            </a:r>
            <a:r>
              <a:rPr lang="zh-CN" altLang="en-US" dirty="0"/>
              <a:t>总线接口模块：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MIO_BUS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MIO_BUS</a:t>
            </a:r>
          </a:p>
          <a:p>
            <a:pPr lvl="1"/>
            <a:r>
              <a:rPr lang="en-US" altLang="zh-CN" sz="2200" dirty="0"/>
              <a:t>CPU</a:t>
            </a:r>
            <a:r>
              <a:rPr lang="zh-CN" altLang="en-US" sz="2200" dirty="0"/>
              <a:t>与外部数据交换接口模块</a:t>
            </a:r>
            <a:endParaRPr lang="en-US" altLang="zh-CN" sz="2200" dirty="0"/>
          </a:p>
          <a:p>
            <a:pPr lvl="1"/>
            <a:r>
              <a:rPr lang="zh-CN" altLang="en-US" sz="2200" dirty="0"/>
              <a:t>本课程实验将数据交换电路合并成一个模块</a:t>
            </a:r>
            <a:endParaRPr lang="en-US" altLang="zh-CN" sz="2200" dirty="0"/>
          </a:p>
          <a:p>
            <a:pPr lvl="2"/>
            <a:r>
              <a:rPr lang="zh-CN" altLang="en-US" sz="2200" dirty="0"/>
              <a:t>非常简单，但非标准，扩展不方便</a:t>
            </a:r>
            <a:endParaRPr lang="en-US" altLang="zh-CN" sz="2200" dirty="0"/>
          </a:p>
          <a:p>
            <a:pPr lvl="2"/>
            <a:r>
              <a:rPr lang="zh-CN" altLang="en-US" sz="2200" dirty="0"/>
              <a:t>后继课程拟采用标准总线</a:t>
            </a:r>
            <a:endParaRPr lang="en-US" altLang="zh-CN" sz="2200" dirty="0"/>
          </a:p>
          <a:p>
            <a:pPr lvl="3"/>
            <a:r>
              <a:rPr lang="zh-CN" altLang="en-US" dirty="0"/>
              <a:t>如：</a:t>
            </a:r>
            <a:r>
              <a:rPr lang="en-US" altLang="zh-CN" dirty="0"/>
              <a:t>Wishbone</a:t>
            </a:r>
            <a:r>
              <a:rPr lang="zh-CN" altLang="en-US" dirty="0"/>
              <a:t>总线等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基本功能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sz="2200" dirty="0"/>
              <a:t>数据存储、</a:t>
            </a:r>
            <a:r>
              <a:rPr lang="en-US" altLang="zh-CN" sz="2200" dirty="0"/>
              <a:t>7-Seg</a:t>
            </a:r>
            <a:r>
              <a:rPr lang="zh-CN" altLang="en-US" sz="2200" dirty="0"/>
              <a:t>、</a:t>
            </a:r>
            <a:r>
              <a:rPr lang="en-US" altLang="zh-CN" sz="2200" dirty="0"/>
              <a:t>SW</a:t>
            </a:r>
            <a:r>
              <a:rPr lang="zh-CN" altLang="en-US" sz="2200" dirty="0"/>
              <a:t>、</a:t>
            </a:r>
            <a:r>
              <a:rPr lang="en-US" altLang="zh-CN" sz="2200" dirty="0"/>
              <a:t>BTN</a:t>
            </a:r>
            <a:r>
              <a:rPr lang="zh-CN" altLang="en-US" sz="2200" dirty="0"/>
              <a:t>和</a:t>
            </a:r>
            <a:r>
              <a:rPr lang="en-US" altLang="zh-CN" sz="2200" dirty="0"/>
              <a:t>LED</a:t>
            </a:r>
            <a:r>
              <a:rPr lang="zh-CN" altLang="en-US" sz="2200" dirty="0"/>
              <a:t>等接口</a:t>
            </a:r>
            <a:endParaRPr lang="en-US" altLang="zh-CN" sz="2200" dirty="0"/>
          </a:p>
          <a:p>
            <a:r>
              <a:rPr lang="zh-CN" altLang="en-US" dirty="0">
                <a:solidFill>
                  <a:schemeClr val="tx1"/>
                </a:solidFill>
              </a:rPr>
              <a:t>本实验用</a:t>
            </a:r>
            <a:r>
              <a:rPr lang="en-US" altLang="zh-CN" dirty="0">
                <a:solidFill>
                  <a:schemeClr val="tx1"/>
                </a:solidFill>
              </a:rPr>
              <a:t>IP </a:t>
            </a:r>
            <a:r>
              <a:rPr lang="zh-CN" altLang="en-US" dirty="0">
                <a:solidFill>
                  <a:schemeClr val="tx1"/>
                </a:solidFill>
              </a:rPr>
              <a:t>软核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U4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核调用模块</a:t>
            </a:r>
            <a:r>
              <a:rPr lang="en-US" altLang="zh-CN" sz="2200" dirty="0" err="1"/>
              <a:t>MIO_BUS.veo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核接口信号模块</a:t>
            </a:r>
            <a:r>
              <a:rPr lang="en-US" altLang="zh-CN" sz="2200" dirty="0"/>
              <a:t>(</a:t>
            </a:r>
            <a:r>
              <a:rPr lang="zh-CN" altLang="en-US" sz="2200" dirty="0"/>
              <a:t>空文档</a:t>
            </a:r>
            <a:r>
              <a:rPr lang="en-US" altLang="zh-CN" sz="2200" dirty="0"/>
              <a:t>)</a:t>
            </a:r>
            <a:r>
              <a:rPr lang="zh-CN" altLang="en-US" sz="2200" dirty="0"/>
              <a:t>：</a:t>
            </a:r>
            <a:r>
              <a:rPr lang="en-US" altLang="zh-CN" sz="2200" dirty="0" err="1"/>
              <a:t>MIO_BUS_IO.v</a:t>
            </a:r>
            <a:endParaRPr lang="en-US" altLang="zh-CN" sz="2200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32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012" y="188640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IO</a:t>
            </a:r>
            <a:r>
              <a:rPr lang="zh-CN" altLang="en-US" dirty="0"/>
              <a:t>总线接口空模块</a:t>
            </a:r>
            <a:r>
              <a:rPr lang="en-US" altLang="zh-CN" dirty="0"/>
              <a:t>-</a:t>
            </a:r>
            <a:r>
              <a:rPr lang="en-US" altLang="zh-CN" dirty="0" err="1">
                <a:solidFill>
                  <a:srgbClr val="FF0000"/>
                </a:solidFill>
              </a:rPr>
              <a:t>MIO_BUS.v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012" y="1080120"/>
            <a:ext cx="8491746" cy="5589240"/>
          </a:xfrm>
          <a:solidFill>
            <a:schemeClr val="bg1"/>
          </a:solidFill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rgbClr val="3333FF"/>
                </a:solidFill>
              </a:rPr>
              <a:t>module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MIO_BUS</a:t>
            </a:r>
            <a:r>
              <a:rPr lang="en-US" altLang="zh-CN" sz="1600" dirty="0"/>
              <a:t>( 	</a:t>
            </a:r>
            <a:r>
              <a:rPr lang="en-US" altLang="zh-CN" sz="1600" dirty="0">
                <a:solidFill>
                  <a:srgbClr val="3333FF"/>
                </a:solidFill>
              </a:rPr>
              <a:t>input </a:t>
            </a:r>
            <a:r>
              <a:rPr lang="en-US" altLang="zh-CN" sz="1600" b="0" dirty="0">
                <a:solidFill>
                  <a:schemeClr val="tx1"/>
                </a:solidFill>
              </a:rPr>
              <a:t>wire </a:t>
            </a:r>
            <a:r>
              <a:rPr lang="en-US" altLang="zh-CN" sz="1600" b="0" dirty="0" err="1">
                <a:solidFill>
                  <a:schemeClr val="tx1"/>
                </a:solidFill>
              </a:rPr>
              <a:t>clk</a:t>
            </a:r>
            <a:r>
              <a:rPr lang="en-US" altLang="zh-CN" sz="1600" b="0" dirty="0">
                <a:solidFill>
                  <a:schemeClr val="tx1"/>
                </a:solidFill>
              </a:rPr>
              <a:t>, input wire </a:t>
            </a:r>
            <a:r>
              <a:rPr lang="en-US" altLang="zh-CN" sz="1600" b="0" dirty="0" err="1">
                <a:solidFill>
                  <a:schemeClr val="tx1"/>
                </a:solidFill>
              </a:rPr>
              <a:t>rst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              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[3:0] BTN,  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b="0" dirty="0">
                <a:solidFill>
                  <a:schemeClr val="tx1"/>
                </a:solidFill>
              </a:rPr>
              <a:t>                                    </a:t>
            </a:r>
            <a:r>
              <a:rPr lang="en-US" altLang="zh-CN" sz="1600" b="0" dirty="0">
                <a:solidFill>
                  <a:srgbClr val="000099"/>
                </a:solidFill>
              </a:rPr>
              <a:t>input</a:t>
            </a:r>
            <a:r>
              <a:rPr lang="en-US" altLang="zh-CN" sz="1600" b="0" dirty="0">
                <a:solidFill>
                  <a:schemeClr val="tx1"/>
                </a:solidFill>
              </a:rPr>
              <a:t> wire  [15:0]SW,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              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 err="1">
                <a:solidFill>
                  <a:schemeClr val="tx1"/>
                </a:solidFill>
              </a:rPr>
              <a:t>mem_w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              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dirty="0"/>
              <a:t>[</a:t>
            </a:r>
            <a:r>
              <a:rPr lang="en-US" altLang="zh-CN" sz="1600" b="0" dirty="0">
                <a:solidFill>
                  <a:schemeClr val="tx1"/>
                </a:solidFill>
              </a:rPr>
              <a:t>31:0] Cpu_data2bus,</a:t>
            </a:r>
            <a:r>
              <a:rPr lang="en-US" altLang="zh-CN" sz="1600" dirty="0"/>
              <a:t>	 	</a:t>
            </a:r>
            <a:r>
              <a:rPr lang="en-US" altLang="zh-CN" sz="1600" b="0" dirty="0">
                <a:solidFill>
                  <a:schemeClr val="tx1"/>
                </a:solidFill>
              </a:rPr>
              <a:t>//data from CPU</a:t>
            </a:r>
          </a:p>
          <a:p>
            <a:pPr mar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</a:t>
            </a:r>
            <a:r>
              <a:rPr lang="en-US" altLang="zh-CN" sz="1600" b="0" dirty="0" err="1">
                <a:solidFill>
                  <a:schemeClr val="tx1"/>
                </a:solidFill>
              </a:rPr>
              <a:t>addr_bus</a:t>
            </a:r>
            <a:r>
              <a:rPr lang="en-US" altLang="zh-CN" sz="1600" b="0" dirty="0">
                <a:solidFill>
                  <a:schemeClr val="tx1"/>
                </a:solidFill>
              </a:rPr>
              <a:t>,	</a:t>
            </a:r>
            <a:r>
              <a:rPr lang="en-US" altLang="zh-CN" sz="1600" dirty="0"/>
              <a:t>	</a:t>
            </a:r>
            <a:r>
              <a:rPr lang="en-US" altLang="zh-CN" sz="1600" b="0" dirty="0">
                <a:solidFill>
                  <a:schemeClr val="tx1"/>
                </a:solidFill>
              </a:rPr>
              <a:t>//</a:t>
            </a:r>
            <a:r>
              <a:rPr lang="en-US" altLang="zh-CN" sz="1600" b="0" dirty="0" err="1">
                <a:solidFill>
                  <a:schemeClr val="tx1"/>
                </a:solidFill>
              </a:rPr>
              <a:t>addr</a:t>
            </a:r>
            <a:r>
              <a:rPr lang="en-US" altLang="zh-CN" sz="1600" b="0" dirty="0">
                <a:solidFill>
                  <a:schemeClr val="tx1"/>
                </a:solidFill>
              </a:rPr>
              <a:t>  from CPU	</a:t>
            </a:r>
            <a:r>
              <a:rPr lang="en-US" altLang="zh-CN" sz="1600" dirty="0"/>
              <a:t>	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              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</a:t>
            </a:r>
            <a:r>
              <a:rPr lang="en-US" altLang="zh-CN" sz="1600" b="0" dirty="0" err="1">
                <a:solidFill>
                  <a:schemeClr val="tx1"/>
                </a:solidFill>
              </a:rPr>
              <a:t>ram_data_out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               </a:t>
            </a:r>
            <a:r>
              <a:rPr lang="en-US" altLang="zh-CN" sz="1600" dirty="0">
                <a:solidFill>
                  <a:srgbClr val="3333FF"/>
                </a:solidFill>
              </a:rPr>
              <a:t>	input wire </a:t>
            </a:r>
            <a:r>
              <a:rPr lang="en-US" altLang="zh-CN" sz="1600" b="0" dirty="0">
                <a:solidFill>
                  <a:schemeClr val="tx1"/>
                </a:solidFill>
              </a:rPr>
              <a:t>[15:0]  </a:t>
            </a:r>
            <a:r>
              <a:rPr lang="en-US" altLang="zh-CN" sz="1600" b="0" dirty="0" err="1">
                <a:solidFill>
                  <a:schemeClr val="tx1"/>
                </a:solidFill>
              </a:rPr>
              <a:t>led_out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 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</a:t>
            </a:r>
            <a:r>
              <a:rPr lang="en-US" altLang="zh-CN" sz="1600" b="0" dirty="0" err="1">
                <a:solidFill>
                  <a:schemeClr val="tx1"/>
                </a:solidFill>
              </a:rPr>
              <a:t>counter_out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counter0_out,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counter1_out,</a:t>
            </a: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input wire </a:t>
            </a:r>
            <a:r>
              <a:rPr lang="en-US" altLang="zh-CN" sz="1600" b="0" dirty="0">
                <a:solidFill>
                  <a:schemeClr val="tx1"/>
                </a:solidFill>
              </a:rPr>
              <a:t>counter2_out,</a:t>
            </a: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800" dirty="0"/>
              <a:t>					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 output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Cpu_data4bus,	//write to CPU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 </a:t>
            </a:r>
            <a:r>
              <a:rPr lang="en-US" altLang="zh-CN" sz="1600" b="0" dirty="0" err="1">
                <a:solidFill>
                  <a:schemeClr val="tx1"/>
                </a:solidFill>
              </a:rPr>
              <a:t>ram_data_in</a:t>
            </a:r>
            <a:r>
              <a:rPr lang="en-US" altLang="zh-CN" sz="1600" b="0" dirty="0">
                <a:solidFill>
                  <a:schemeClr val="tx1"/>
                </a:solidFill>
              </a:rPr>
              <a:t>,  	//from CPU write to Memory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</a:t>
            </a:r>
            <a:r>
              <a:rPr lang="en-US" altLang="zh-CN" sz="1600" dirty="0">
                <a:solidFill>
                  <a:srgbClr val="3333FF"/>
                </a:solidFill>
              </a:rPr>
              <a:t> output wire </a:t>
            </a:r>
            <a:r>
              <a:rPr lang="en-US" altLang="zh-CN" sz="1600" b="0" dirty="0">
                <a:solidFill>
                  <a:schemeClr val="tx1"/>
                </a:solidFill>
              </a:rPr>
              <a:t>[9:  0]  </a:t>
            </a:r>
            <a:r>
              <a:rPr lang="en-US" altLang="zh-CN" sz="1600" b="0" dirty="0" err="1">
                <a:solidFill>
                  <a:schemeClr val="tx1"/>
                </a:solidFill>
              </a:rPr>
              <a:t>ram_addr</a:t>
            </a:r>
            <a:r>
              <a:rPr lang="en-US" altLang="zh-CN" sz="1600" b="0" dirty="0">
                <a:solidFill>
                  <a:schemeClr val="tx1"/>
                </a:solidFill>
              </a:rPr>
              <a:t>,	    	 //Memory Address signals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en-US" altLang="zh-CN" sz="1600" b="0" dirty="0" err="1">
                <a:solidFill>
                  <a:schemeClr val="tx1"/>
                </a:solidFill>
              </a:rPr>
              <a:t>data_ram_we</a:t>
            </a:r>
            <a:r>
              <a:rPr lang="en-US" altLang="zh-CN" sz="16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zh-CN" altLang="en-US" sz="1600" b="0" dirty="0">
                <a:solidFill>
                  <a:schemeClr val="tx1"/>
                </a:solidFill>
              </a:rPr>
              <a:t>GPIOf0000000_w</a:t>
            </a:r>
            <a:r>
              <a:rPr lang="en-US" altLang="zh-CN" sz="1600" b="0" dirty="0">
                <a:solidFill>
                  <a:schemeClr val="tx1"/>
                </a:solidFill>
              </a:rPr>
              <a:t>,		//</a:t>
            </a:r>
            <a:r>
              <a:rPr lang="zh-CN" altLang="en-US" sz="1600" b="0" dirty="0">
                <a:solidFill>
                  <a:schemeClr val="tx1"/>
                </a:solidFill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</a:rPr>
              <a:t>GPIOffffff00_we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zh-CN" altLang="en-US" sz="1600" b="0" dirty="0">
                <a:solidFill>
                  <a:schemeClr val="tx1"/>
                </a:solidFill>
              </a:rPr>
              <a:t>GPIO</a:t>
            </a:r>
            <a:r>
              <a:rPr lang="en-US" altLang="zh-CN" sz="1600" b="0" dirty="0">
                <a:solidFill>
                  <a:schemeClr val="tx1"/>
                </a:solidFill>
              </a:rPr>
              <a:t>e</a:t>
            </a:r>
            <a:r>
              <a:rPr lang="zh-CN" altLang="en-US" sz="1600" b="0" dirty="0">
                <a:solidFill>
                  <a:schemeClr val="tx1"/>
                </a:solidFill>
              </a:rPr>
              <a:t>0000000_we</a:t>
            </a:r>
            <a:r>
              <a:rPr lang="en-US" altLang="zh-CN" sz="1600" b="0" dirty="0">
                <a:solidFill>
                  <a:schemeClr val="tx1"/>
                </a:solidFill>
              </a:rPr>
              <a:t>,	// GPIOfffffe00_we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en-US" altLang="zh-CN" sz="1600" b="0" dirty="0" err="1">
                <a:solidFill>
                  <a:schemeClr val="tx1"/>
                </a:solidFill>
              </a:rPr>
              <a:t>counter_we</a:t>
            </a:r>
            <a:r>
              <a:rPr lang="en-US" altLang="zh-CN" sz="1600" b="0" dirty="0">
                <a:solidFill>
                  <a:schemeClr val="tx1"/>
                </a:solidFill>
              </a:rPr>
              <a:t>,		//</a:t>
            </a:r>
            <a:r>
              <a:rPr lang="zh-CN" altLang="en-US" sz="1600" b="0" dirty="0">
                <a:solidFill>
                  <a:schemeClr val="tx1"/>
                </a:solidFill>
              </a:rPr>
              <a:t>计数器</a:t>
            </a:r>
            <a:endParaRPr lang="en-US" altLang="zh-CN" sz="1600" b="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 </a:t>
            </a:r>
            <a:r>
              <a:rPr lang="en-US" altLang="zh-CN" sz="1600" dirty="0">
                <a:solidFill>
                  <a:srgbClr val="3333FF"/>
                </a:solidFill>
              </a:rPr>
              <a:t>output wire </a:t>
            </a:r>
            <a:r>
              <a:rPr lang="en-US" altLang="zh-CN" sz="1600" b="0" dirty="0">
                <a:solidFill>
                  <a:schemeClr val="tx1"/>
                </a:solidFill>
              </a:rPr>
              <a:t>[31:0] </a:t>
            </a:r>
            <a:r>
              <a:rPr lang="en-US" altLang="zh-CN" sz="1600" b="0" dirty="0" err="1">
                <a:solidFill>
                  <a:schemeClr val="tx1"/>
                </a:solidFill>
              </a:rPr>
              <a:t>Peripheral_in</a:t>
            </a:r>
            <a:r>
              <a:rPr lang="en-US" altLang="zh-CN" sz="1600" b="0" dirty="0">
                <a:solidFill>
                  <a:schemeClr val="tx1"/>
                </a:solidFill>
              </a:rPr>
              <a:t>	//</a:t>
            </a:r>
            <a:r>
              <a:rPr lang="zh-CN" altLang="en-US" sz="1600" b="0" dirty="0">
                <a:solidFill>
                  <a:schemeClr val="tx1"/>
                </a:solidFill>
              </a:rPr>
              <a:t>送外部设备总线</a:t>
            </a:r>
            <a:endParaRPr lang="en-US" altLang="zh-CN" sz="1600" b="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/>
              <a:t>		);</a:t>
            </a:r>
          </a:p>
          <a:p>
            <a:pPr marL="0" lvl="0" indent="0">
              <a:lnSpc>
                <a:spcPts val="1800"/>
              </a:lnSpc>
              <a:spcBef>
                <a:spcPts val="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 err="1">
                <a:solidFill>
                  <a:srgbClr val="3333FF"/>
                </a:solidFill>
              </a:rPr>
              <a:t>endmodule</a:t>
            </a:r>
            <a:endParaRPr lang="zh-CN" altLang="en-US" sz="16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9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286" y="260648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MIO_BUS</a:t>
            </a:r>
            <a:r>
              <a:rPr lang="zh-CN" altLang="en-US" dirty="0"/>
              <a:t>模块调用接口信号关系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884" y="1215008"/>
            <a:ext cx="8491746" cy="5400600"/>
          </a:xfrm>
          <a:solidFill>
            <a:schemeClr val="bg1"/>
          </a:solidFill>
        </p:spPr>
        <p:txBody>
          <a:bodyPr/>
          <a:lstStyle/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MIO_BUS          U4</a:t>
            </a:r>
            <a:r>
              <a:rPr lang="en-US" altLang="zh-CN" sz="1600" dirty="0">
                <a:solidFill>
                  <a:schemeClr val="tx1"/>
                </a:solidFill>
              </a:rPr>
              <a:t>( 	clk_100M, 		//</a:t>
            </a:r>
            <a:r>
              <a:rPr lang="zh-CN" altLang="en-US" sz="1600" dirty="0">
                <a:solidFill>
                  <a:schemeClr val="tx1"/>
                </a:solidFill>
              </a:rPr>
              <a:t>主板时钟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</a:t>
            </a:r>
            <a:r>
              <a:rPr lang="en-US" altLang="zh-CN" sz="1600" dirty="0" err="1">
                <a:solidFill>
                  <a:schemeClr val="tx1"/>
                </a:solidFill>
              </a:rPr>
              <a:t>botton_out</a:t>
            </a:r>
            <a:r>
              <a:rPr lang="en-US" altLang="zh-CN" sz="1600" dirty="0">
                <a:solidFill>
                  <a:schemeClr val="tx1"/>
                </a:solidFill>
              </a:rPr>
              <a:t>[3],		//</a:t>
            </a:r>
            <a:r>
              <a:rPr lang="zh-CN" altLang="en-US" sz="1600" dirty="0">
                <a:solidFill>
                  <a:schemeClr val="tx1"/>
                </a:solidFill>
              </a:rPr>
              <a:t>复位，按钮</a:t>
            </a:r>
            <a:r>
              <a:rPr lang="en-US" altLang="zh-CN" sz="1600" dirty="0">
                <a:solidFill>
                  <a:schemeClr val="tx1"/>
                </a:solidFill>
              </a:rPr>
              <a:t>BTN3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BTN [3:0] , 		//4</a:t>
            </a:r>
            <a:r>
              <a:rPr lang="zh-CN" altLang="en-US" sz="1600" dirty="0">
                <a:solidFill>
                  <a:schemeClr val="tx1"/>
                </a:solidFill>
              </a:rPr>
              <a:t>位原始按钮输入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SW [15:0],		//16</a:t>
            </a:r>
            <a:r>
              <a:rPr lang="zh-CN" altLang="en-US" sz="1600" dirty="0">
                <a:solidFill>
                  <a:schemeClr val="tx1"/>
                </a:solidFill>
              </a:rPr>
              <a:t>位原始开关输入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               	</a:t>
            </a:r>
            <a:r>
              <a:rPr lang="en-US" altLang="zh-CN" sz="1600" dirty="0" err="1">
                <a:solidFill>
                  <a:schemeClr val="tx1"/>
                </a:solidFill>
              </a:rPr>
              <a:t>mem_w</a:t>
            </a:r>
            <a:r>
              <a:rPr lang="en-US" altLang="zh-CN" sz="1600" dirty="0">
                <a:solidFill>
                  <a:schemeClr val="tx1"/>
                </a:solidFill>
              </a:rPr>
              <a:t>,			//</a:t>
            </a:r>
            <a:r>
              <a:rPr lang="zh-CN" altLang="en-US" sz="1600" dirty="0">
                <a:solidFill>
                  <a:schemeClr val="tx1"/>
                </a:solidFill>
              </a:rPr>
              <a:t>存储器读写操作，来自</a:t>
            </a:r>
            <a:r>
              <a:rPr lang="en-US" altLang="zh-CN" sz="1600" dirty="0">
                <a:solidFill>
                  <a:schemeClr val="tx1"/>
                </a:solidFill>
              </a:rPr>
              <a:t>CPU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               	Cpu_data2bus [31:0] ,	//CPU</a:t>
            </a:r>
            <a:r>
              <a:rPr lang="zh-CN" altLang="en-US" sz="1600" dirty="0">
                <a:solidFill>
                  <a:schemeClr val="tx1"/>
                </a:solidFill>
              </a:rPr>
              <a:t>输出数据总线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</a:t>
            </a:r>
            <a:r>
              <a:rPr lang="en-US" altLang="zh-CN" sz="1600" dirty="0" err="1">
                <a:solidFill>
                  <a:schemeClr val="tx1"/>
                </a:solidFill>
              </a:rPr>
              <a:t>addr_bus</a:t>
            </a:r>
            <a:r>
              <a:rPr lang="en-US" altLang="zh-CN" sz="1600" dirty="0">
                <a:solidFill>
                  <a:schemeClr val="tx1"/>
                </a:solidFill>
              </a:rPr>
              <a:t> [31:0] , 		//</a:t>
            </a:r>
            <a:r>
              <a:rPr lang="zh-CN" altLang="en-US" sz="1600" dirty="0">
                <a:solidFill>
                  <a:schemeClr val="tx1"/>
                </a:solidFill>
              </a:rPr>
              <a:t>地址总线，来自</a:t>
            </a:r>
            <a:r>
              <a:rPr lang="en-US" altLang="zh-CN" sz="1600" dirty="0">
                <a:solidFill>
                  <a:schemeClr val="tx1"/>
                </a:solidFill>
              </a:rPr>
              <a:t>CPU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               	</a:t>
            </a:r>
            <a:r>
              <a:rPr lang="en-US" altLang="zh-CN" sz="1600" dirty="0" err="1">
                <a:solidFill>
                  <a:schemeClr val="tx1"/>
                </a:solidFill>
              </a:rPr>
              <a:t>ram_data_out</a:t>
            </a:r>
            <a:r>
              <a:rPr lang="en-US" altLang="zh-CN" sz="1600" dirty="0">
                <a:solidFill>
                  <a:schemeClr val="tx1"/>
                </a:solidFill>
              </a:rPr>
              <a:t> [31:0] ,	//</a:t>
            </a:r>
            <a:r>
              <a:rPr lang="zh-CN" altLang="en-US" sz="1600" dirty="0">
                <a:solidFill>
                  <a:schemeClr val="tx1"/>
                </a:solidFill>
              </a:rPr>
              <a:t>来自</a:t>
            </a:r>
            <a:r>
              <a:rPr lang="en-US" altLang="zh-CN" sz="1600" dirty="0">
                <a:solidFill>
                  <a:schemeClr val="tx1"/>
                </a:solidFill>
              </a:rPr>
              <a:t>RAM</a:t>
            </a:r>
            <a:r>
              <a:rPr lang="zh-CN" altLang="en-US" sz="1600" dirty="0">
                <a:solidFill>
                  <a:schemeClr val="tx1"/>
                </a:solidFill>
              </a:rPr>
              <a:t>数据输出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                	</a:t>
            </a:r>
            <a:r>
              <a:rPr lang="en-US" altLang="zh-CN" sz="1600" dirty="0" err="1">
                <a:solidFill>
                  <a:schemeClr val="tx1"/>
                </a:solidFill>
              </a:rPr>
              <a:t>led_out</a:t>
            </a:r>
            <a:r>
              <a:rPr lang="en-US" altLang="zh-CN" sz="1600" dirty="0">
                <a:solidFill>
                  <a:schemeClr val="tx1"/>
                </a:solidFill>
              </a:rPr>
              <a:t> [15:0],		//</a:t>
            </a:r>
            <a:r>
              <a:rPr lang="zh-CN" altLang="en-US" sz="1600" dirty="0">
                <a:solidFill>
                  <a:schemeClr val="tx1"/>
                </a:solidFill>
              </a:rPr>
              <a:t>来自</a:t>
            </a:r>
            <a:r>
              <a:rPr lang="en-US" altLang="zh-CN" sz="1600" dirty="0">
                <a:solidFill>
                  <a:schemeClr val="tx1"/>
                </a:solidFill>
              </a:rPr>
              <a:t>LED</a:t>
            </a:r>
            <a:r>
              <a:rPr lang="zh-CN" altLang="en-US" sz="1600" dirty="0">
                <a:solidFill>
                  <a:schemeClr val="tx1"/>
                </a:solidFill>
              </a:rPr>
              <a:t>设备输出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 	</a:t>
            </a:r>
            <a:r>
              <a:rPr lang="en-US" altLang="zh-CN" sz="1600" dirty="0" err="1">
                <a:solidFill>
                  <a:schemeClr val="tx1"/>
                </a:solidFill>
              </a:rPr>
              <a:t>counter_out</a:t>
            </a:r>
            <a:r>
              <a:rPr lang="en-US" altLang="zh-CN" sz="1600" dirty="0">
                <a:solidFill>
                  <a:schemeClr val="tx1"/>
                </a:solidFill>
              </a:rPr>
              <a:t> [31:0] ,		//</a:t>
            </a:r>
            <a:r>
              <a:rPr lang="zh-CN" altLang="en-US" sz="1600" dirty="0">
                <a:solidFill>
                  <a:schemeClr val="tx1"/>
                </a:solidFill>
              </a:rPr>
              <a:t>当前通道计数输出，来自计数器外设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counter0_out,		//</a:t>
            </a:r>
            <a:r>
              <a:rPr lang="zh-CN" altLang="en-US" sz="1600" dirty="0">
                <a:solidFill>
                  <a:schemeClr val="tx1"/>
                </a:solidFill>
              </a:rPr>
              <a:t>通道</a:t>
            </a:r>
            <a:r>
              <a:rPr lang="en-US" altLang="zh-CN" sz="1600" dirty="0">
                <a:solidFill>
                  <a:schemeClr val="tx1"/>
                </a:solidFill>
              </a:rPr>
              <a:t>0</a:t>
            </a:r>
            <a:r>
              <a:rPr lang="zh-CN" altLang="en-US" sz="1600" dirty="0">
                <a:solidFill>
                  <a:schemeClr val="tx1"/>
                </a:solidFill>
              </a:rPr>
              <a:t>计数结束输出，来自计数器外设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counter1_out,		//</a:t>
            </a:r>
            <a:r>
              <a:rPr lang="zh-CN" altLang="en-US" sz="1600" dirty="0">
                <a:solidFill>
                  <a:schemeClr val="tx1"/>
                </a:solidFill>
              </a:rPr>
              <a:t>通道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计数结束输出，来自计数器外设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counter2_out,		//</a:t>
            </a:r>
            <a:r>
              <a:rPr lang="zh-CN" altLang="en-US" sz="1600" dirty="0">
                <a:solidFill>
                  <a:schemeClr val="tx1"/>
                </a:solidFill>
              </a:rPr>
              <a:t>通道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计数结束输出，来自计数器外设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800" dirty="0">
                <a:solidFill>
                  <a:schemeClr val="tx1"/>
                </a:solidFill>
              </a:rPr>
              <a:t>	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Cpu_data4bus [31:0] ,	//CPU</a:t>
            </a:r>
            <a:r>
              <a:rPr lang="zh-CN" altLang="en-US" sz="1600" dirty="0">
                <a:solidFill>
                  <a:schemeClr val="tx1"/>
                </a:solidFill>
              </a:rPr>
              <a:t>写入数据总线，连接到</a:t>
            </a:r>
            <a:r>
              <a:rPr lang="en-US" altLang="zh-CN" sz="1600" dirty="0">
                <a:solidFill>
                  <a:schemeClr val="tx1"/>
                </a:solidFill>
              </a:rPr>
              <a:t> CPU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en-US" altLang="zh-CN" sz="1600" dirty="0" err="1">
                <a:solidFill>
                  <a:schemeClr val="tx1"/>
                </a:solidFill>
              </a:rPr>
              <a:t>ram_data_in</a:t>
            </a:r>
            <a:r>
              <a:rPr lang="en-US" altLang="zh-CN" sz="1600" dirty="0">
                <a:solidFill>
                  <a:schemeClr val="tx1"/>
                </a:solidFill>
              </a:rPr>
              <a:t> [31:0] ,  	//RAM </a:t>
            </a:r>
            <a:r>
              <a:rPr lang="zh-CN" altLang="en-US" sz="1600" dirty="0">
                <a:solidFill>
                  <a:schemeClr val="tx1"/>
                </a:solidFill>
              </a:rPr>
              <a:t>写入数据总线，连接到</a:t>
            </a:r>
            <a:r>
              <a:rPr lang="en-US" altLang="zh-CN" sz="1600" dirty="0">
                <a:solidFill>
                  <a:schemeClr val="tx1"/>
                </a:solidFill>
              </a:rPr>
              <a:t>RAM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en-US" altLang="zh-CN" sz="1600" dirty="0" err="1">
                <a:solidFill>
                  <a:schemeClr val="tx1"/>
                </a:solidFill>
              </a:rPr>
              <a:t>ram_addr</a:t>
            </a:r>
            <a:r>
              <a:rPr lang="en-US" altLang="zh-CN" sz="1600" dirty="0">
                <a:solidFill>
                  <a:schemeClr val="tx1"/>
                </a:solidFill>
              </a:rPr>
              <a:t> [9:  0] ,	    	 //RAM</a:t>
            </a:r>
            <a:r>
              <a:rPr lang="zh-CN" altLang="en-US" sz="1600" dirty="0">
                <a:solidFill>
                  <a:schemeClr val="tx1"/>
                </a:solidFill>
              </a:rPr>
              <a:t>访问地址，连接到</a:t>
            </a:r>
            <a:r>
              <a:rPr lang="en-US" altLang="zh-CN" sz="1600" dirty="0">
                <a:solidFill>
                  <a:schemeClr val="tx1"/>
                </a:solidFill>
              </a:rPr>
              <a:t>RAM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en-US" altLang="zh-CN" sz="1600" dirty="0" err="1">
                <a:solidFill>
                  <a:schemeClr val="tx1"/>
                </a:solidFill>
              </a:rPr>
              <a:t>data_ram_we</a:t>
            </a:r>
            <a:r>
              <a:rPr lang="en-US" altLang="zh-CN" sz="1600" dirty="0">
                <a:solidFill>
                  <a:schemeClr val="tx1"/>
                </a:solidFill>
              </a:rPr>
              <a:t>,		//RAM</a:t>
            </a:r>
            <a:r>
              <a:rPr lang="zh-CN" altLang="en-US" sz="1600" dirty="0">
                <a:solidFill>
                  <a:schemeClr val="tx1"/>
                </a:solidFill>
              </a:rPr>
              <a:t>读写控制， 连接到</a:t>
            </a:r>
            <a:r>
              <a:rPr lang="en-US" altLang="zh-CN" sz="1600" dirty="0">
                <a:solidFill>
                  <a:schemeClr val="tx1"/>
                </a:solidFill>
              </a:rPr>
              <a:t>RAM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zh-CN" altLang="en-US" sz="1600" dirty="0">
                <a:solidFill>
                  <a:schemeClr val="tx1"/>
                </a:solidFill>
              </a:rPr>
              <a:t>GPIOf0000000_w</a:t>
            </a:r>
            <a:r>
              <a:rPr lang="en-US" altLang="zh-CN" sz="1600" dirty="0">
                <a:solidFill>
                  <a:schemeClr val="tx1"/>
                </a:solidFill>
              </a:rPr>
              <a:t>,		//</a:t>
            </a:r>
            <a:r>
              <a:rPr lang="zh-CN" altLang="en-US" sz="1600" dirty="0">
                <a:solidFill>
                  <a:schemeClr val="tx1"/>
                </a:solidFill>
              </a:rPr>
              <a:t> 设备一</a:t>
            </a:r>
            <a:r>
              <a:rPr lang="en-US" altLang="zh-CN" sz="1600" dirty="0">
                <a:solidFill>
                  <a:schemeClr val="tx1"/>
                </a:solidFill>
              </a:rPr>
              <a:t>LED</a:t>
            </a:r>
            <a:r>
              <a:rPr lang="zh-CN" altLang="en-US" sz="1600" dirty="0">
                <a:solidFill>
                  <a:schemeClr val="tx1"/>
                </a:solidFill>
              </a:rPr>
              <a:t>写信号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zh-CN" altLang="en-US" sz="1600" dirty="0">
                <a:solidFill>
                  <a:schemeClr val="tx1"/>
                </a:solidFill>
              </a:rPr>
              <a:t>GPIO</a:t>
            </a:r>
            <a:r>
              <a:rPr lang="en-US" altLang="zh-CN" sz="1600" dirty="0">
                <a:solidFill>
                  <a:schemeClr val="tx1"/>
                </a:solidFill>
              </a:rPr>
              <a:t>e</a:t>
            </a:r>
            <a:r>
              <a:rPr lang="zh-CN" altLang="en-US" sz="1600" dirty="0">
                <a:solidFill>
                  <a:schemeClr val="tx1"/>
                </a:solidFill>
              </a:rPr>
              <a:t>0000000_we</a:t>
            </a:r>
            <a:r>
              <a:rPr lang="en-US" altLang="zh-CN" sz="1600" dirty="0">
                <a:solidFill>
                  <a:schemeClr val="tx1"/>
                </a:solidFill>
              </a:rPr>
              <a:t>,		// </a:t>
            </a:r>
            <a:r>
              <a:rPr lang="zh-CN" altLang="en-US" sz="1600" dirty="0">
                <a:solidFill>
                  <a:schemeClr val="tx1"/>
                </a:solidFill>
              </a:rPr>
              <a:t>设备二</a:t>
            </a:r>
            <a:r>
              <a:rPr lang="en-US" altLang="zh-CN" sz="1600" dirty="0">
                <a:solidFill>
                  <a:schemeClr val="tx1"/>
                </a:solidFill>
              </a:rPr>
              <a:t>7</a:t>
            </a:r>
            <a:r>
              <a:rPr lang="zh-CN" altLang="en-US" sz="1600" dirty="0">
                <a:solidFill>
                  <a:schemeClr val="tx1"/>
                </a:solidFill>
              </a:rPr>
              <a:t>段写信号，连接到</a:t>
            </a:r>
            <a:r>
              <a:rPr lang="en-US" altLang="zh-CN" sz="1600" dirty="0">
                <a:solidFill>
                  <a:schemeClr val="tx1"/>
                </a:solidFill>
              </a:rPr>
              <a:t>U5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en-US" altLang="zh-CN" sz="1600" dirty="0" err="1">
                <a:solidFill>
                  <a:schemeClr val="tx1"/>
                </a:solidFill>
              </a:rPr>
              <a:t>counter_we</a:t>
            </a:r>
            <a:r>
              <a:rPr lang="en-US" altLang="zh-CN" sz="1600" dirty="0">
                <a:solidFill>
                  <a:schemeClr val="tx1"/>
                </a:solidFill>
              </a:rPr>
              <a:t>,		//</a:t>
            </a:r>
            <a:r>
              <a:rPr lang="zh-CN" altLang="en-US" sz="1600" dirty="0">
                <a:solidFill>
                  <a:schemeClr val="tx1"/>
                </a:solidFill>
              </a:rPr>
              <a:t>记数器写信号，连接到</a:t>
            </a:r>
            <a:r>
              <a:rPr lang="en-US" altLang="zh-CN" sz="1600" dirty="0">
                <a:solidFill>
                  <a:schemeClr val="tx1"/>
                </a:solidFill>
              </a:rPr>
              <a:t>U10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 </a:t>
            </a:r>
            <a:r>
              <a:rPr lang="en-US" altLang="zh-CN" sz="1600" dirty="0" err="1">
                <a:solidFill>
                  <a:schemeClr val="tx1"/>
                </a:solidFill>
              </a:rPr>
              <a:t>Peripheral_in</a:t>
            </a:r>
            <a:r>
              <a:rPr lang="en-US" altLang="zh-CN" sz="1600" dirty="0">
                <a:solidFill>
                  <a:schemeClr val="tx1"/>
                </a:solidFill>
              </a:rPr>
              <a:t> [31:0] 	//</a:t>
            </a:r>
            <a:r>
              <a:rPr lang="zh-CN" altLang="en-US" sz="1600" dirty="0">
                <a:solidFill>
                  <a:schemeClr val="tx1"/>
                </a:solidFill>
              </a:rPr>
              <a:t>外部设备写数据总线，连接所有写设备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		);</a:t>
            </a:r>
          </a:p>
          <a:p>
            <a:pPr marL="0" lvl="0" indent="0">
              <a:lnSpc>
                <a:spcPts val="18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600" dirty="0" err="1">
                <a:solidFill>
                  <a:schemeClr val="tx1"/>
                </a:solidFill>
              </a:rPr>
              <a:t>endmodule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2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33774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U4-</a:t>
            </a:r>
            <a:r>
              <a:rPr lang="zh-CN" altLang="en-US" dirty="0"/>
              <a:t>总线接口模块：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MIO_BUS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24743"/>
            <a:ext cx="6563072" cy="49685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MIO_BUS</a:t>
            </a:r>
          </a:p>
          <a:p>
            <a:pPr lvl="1"/>
            <a:r>
              <a:rPr lang="zh-CN" altLang="en-US" sz="2200" dirty="0"/>
              <a:t>计算机系统中各个功能部件之间传送信息的</a:t>
            </a:r>
            <a:endParaRPr lang="en-US" altLang="zh-CN" sz="2200" dirty="0"/>
          </a:p>
          <a:p>
            <a:pPr marL="457200" lvl="1" indent="0">
              <a:buNone/>
            </a:pPr>
            <a:r>
              <a:rPr lang="zh-CN" altLang="en-US" sz="2200" dirty="0"/>
              <a:t>公共通道</a:t>
            </a:r>
            <a:endParaRPr lang="en-US" altLang="zh-CN" sz="2200" dirty="0"/>
          </a:p>
          <a:p>
            <a:pPr lvl="1"/>
            <a:r>
              <a:rPr lang="zh-CN" altLang="en-US" sz="2200" dirty="0"/>
              <a:t>按功能划分为数据总线、地址总线和控制总线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本实验平台总线功能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作为通路连接</a:t>
            </a:r>
            <a:r>
              <a:rPr lang="en-US" altLang="zh-CN" sz="2200" dirty="0"/>
              <a:t>CPU</a:t>
            </a:r>
            <a:r>
              <a:rPr lang="zh-CN" altLang="en-US" sz="2200" dirty="0"/>
              <a:t>、数据存储器、外设</a:t>
            </a:r>
            <a:r>
              <a:rPr lang="en-US" altLang="zh-CN" sz="2200" dirty="0"/>
              <a:t>IO</a:t>
            </a:r>
            <a:r>
              <a:rPr lang="zh-CN" altLang="en-US" sz="2200" dirty="0"/>
              <a:t>接口设备（</a:t>
            </a:r>
            <a:r>
              <a:rPr lang="en-US" altLang="zh-CN" sz="2200" dirty="0"/>
              <a:t>SW</a:t>
            </a:r>
            <a:r>
              <a:rPr lang="zh-CN" altLang="en-US" sz="2200" dirty="0"/>
              <a:t>拨码开关、按键</a:t>
            </a:r>
            <a:r>
              <a:rPr lang="en-US" altLang="zh-CN" sz="2200" dirty="0"/>
              <a:t>BTN</a:t>
            </a:r>
            <a:r>
              <a:rPr lang="zh-CN" altLang="en-US" sz="2200" dirty="0"/>
              <a:t>、显示设备</a:t>
            </a:r>
            <a:r>
              <a:rPr lang="en-US" altLang="zh-CN" sz="2200" dirty="0"/>
              <a:t>LED</a:t>
            </a:r>
            <a:r>
              <a:rPr lang="zh-CN" altLang="en-US" sz="2200" dirty="0"/>
              <a:t>等）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完成</a:t>
            </a:r>
            <a:r>
              <a:rPr lang="en-US" altLang="zh-CN" sz="2200" dirty="0"/>
              <a:t>CPU</a:t>
            </a:r>
            <a:r>
              <a:rPr lang="zh-CN" altLang="en-US" sz="2200" dirty="0"/>
              <a:t>与数据存储器之间的数据存储和转换操作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接收拨码和按键的输入信号，转换完成对</a:t>
            </a:r>
            <a:r>
              <a:rPr lang="en-US" altLang="zh-CN" sz="2200" dirty="0"/>
              <a:t>LED</a:t>
            </a:r>
            <a:r>
              <a:rPr lang="zh-CN" altLang="en-US" sz="2200" dirty="0"/>
              <a:t>等显示部件的控制操作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AB215-5158-4CC1-8899-6810E8AF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801191"/>
            <a:ext cx="2771800" cy="43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6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098" y="231102"/>
            <a:ext cx="7869560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U4-</a:t>
            </a:r>
            <a:r>
              <a:rPr lang="zh-CN" altLang="en-US" dirty="0"/>
              <a:t>总线接口模块：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MIO_BUS</a:t>
            </a:r>
            <a:endParaRPr lang="zh-CN" altLang="en-US" dirty="0"/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2991143C-8A15-48FD-B198-A7D0514C1294}"/>
              </a:ext>
            </a:extLst>
          </p:cNvPr>
          <p:cNvSpPr/>
          <p:nvPr/>
        </p:nvSpPr>
        <p:spPr>
          <a:xfrm>
            <a:off x="112660" y="4296541"/>
            <a:ext cx="7272808" cy="57606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MIO_BUS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4BA469-975F-47C9-BE51-5EBC235A08FA}"/>
              </a:ext>
            </a:extLst>
          </p:cNvPr>
          <p:cNvSpPr/>
          <p:nvPr/>
        </p:nvSpPr>
        <p:spPr>
          <a:xfrm>
            <a:off x="816485" y="2840887"/>
            <a:ext cx="1368152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CPU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箭头: 上下 7">
            <a:extLst>
              <a:ext uri="{FF2B5EF4-FFF2-40B4-BE49-F238E27FC236}">
                <a16:creationId xmlns:a16="http://schemas.microsoft.com/office/drawing/2014/main" id="{6C720BEC-A09A-4F2B-8D8A-8F70DC046D5C}"/>
              </a:ext>
            </a:extLst>
          </p:cNvPr>
          <p:cNvSpPr/>
          <p:nvPr/>
        </p:nvSpPr>
        <p:spPr>
          <a:xfrm>
            <a:off x="1404179" y="3629019"/>
            <a:ext cx="168390" cy="825355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A63E60-B9C5-4FEB-B09B-ADAC93820E71}"/>
              </a:ext>
            </a:extLst>
          </p:cNvPr>
          <p:cNvSpPr txBox="1"/>
          <p:nvPr/>
        </p:nvSpPr>
        <p:spPr>
          <a:xfrm>
            <a:off x="628381" y="3597901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Master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C4CA0-CBAC-47DA-AE15-0DB888EF0F3B}"/>
              </a:ext>
            </a:extLst>
          </p:cNvPr>
          <p:cNvSpPr/>
          <p:nvPr/>
        </p:nvSpPr>
        <p:spPr>
          <a:xfrm>
            <a:off x="4497462" y="2824622"/>
            <a:ext cx="1368152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箭头: 上下 10">
            <a:extLst>
              <a:ext uri="{FF2B5EF4-FFF2-40B4-BE49-F238E27FC236}">
                <a16:creationId xmlns:a16="http://schemas.microsoft.com/office/drawing/2014/main" id="{52FB42F4-F635-4FC2-A159-04CDC34B2926}"/>
              </a:ext>
            </a:extLst>
          </p:cNvPr>
          <p:cNvSpPr/>
          <p:nvPr/>
        </p:nvSpPr>
        <p:spPr>
          <a:xfrm>
            <a:off x="5090745" y="3629019"/>
            <a:ext cx="181586" cy="7537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399A7-B482-457A-9802-C7900B285CAA}"/>
              </a:ext>
            </a:extLst>
          </p:cNvPr>
          <p:cNvSpPr txBox="1"/>
          <p:nvPr/>
        </p:nvSpPr>
        <p:spPr>
          <a:xfrm>
            <a:off x="5272331" y="3544702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Slave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BDFD68-401D-4C17-B3FF-87CD950781C3}"/>
              </a:ext>
            </a:extLst>
          </p:cNvPr>
          <p:cNvSpPr/>
          <p:nvPr/>
        </p:nvSpPr>
        <p:spPr>
          <a:xfrm>
            <a:off x="783461" y="5505875"/>
            <a:ext cx="1368152" cy="720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SPIO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上下 13">
            <a:extLst>
              <a:ext uri="{FF2B5EF4-FFF2-40B4-BE49-F238E27FC236}">
                <a16:creationId xmlns:a16="http://schemas.microsoft.com/office/drawing/2014/main" id="{12F65C9D-F0C3-44DE-8D33-1F99020FA35D}"/>
              </a:ext>
            </a:extLst>
          </p:cNvPr>
          <p:cNvSpPr/>
          <p:nvPr/>
        </p:nvSpPr>
        <p:spPr>
          <a:xfrm>
            <a:off x="1428553" y="4835857"/>
            <a:ext cx="144016" cy="641078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4C9E61-0441-41E5-878D-8C899BF5C811}"/>
              </a:ext>
            </a:extLst>
          </p:cNvPr>
          <p:cNvSpPr txBox="1"/>
          <p:nvPr/>
        </p:nvSpPr>
        <p:spPr>
          <a:xfrm>
            <a:off x="1558120" y="5181499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Slave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916B30-490C-4835-96E0-D22F663FE816}"/>
              </a:ext>
            </a:extLst>
          </p:cNvPr>
          <p:cNvSpPr/>
          <p:nvPr/>
        </p:nvSpPr>
        <p:spPr>
          <a:xfrm>
            <a:off x="2926272" y="5507862"/>
            <a:ext cx="1368152" cy="720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SSeg7_Dev</a:t>
            </a:r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BDEB377B-7A74-420C-AAC1-9BCBC5975E82}"/>
              </a:ext>
            </a:extLst>
          </p:cNvPr>
          <p:cNvSpPr/>
          <p:nvPr/>
        </p:nvSpPr>
        <p:spPr>
          <a:xfrm>
            <a:off x="3605048" y="4864797"/>
            <a:ext cx="144016" cy="641078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2C550F-F311-4AC5-9C2D-F514DBDC7672}"/>
              </a:ext>
            </a:extLst>
          </p:cNvPr>
          <p:cNvSpPr txBox="1"/>
          <p:nvPr/>
        </p:nvSpPr>
        <p:spPr>
          <a:xfrm>
            <a:off x="3749064" y="5129394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Slave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C445B5-E3D0-421A-9855-4824867CCB4A}"/>
              </a:ext>
            </a:extLst>
          </p:cNvPr>
          <p:cNvSpPr txBox="1"/>
          <p:nvPr/>
        </p:nvSpPr>
        <p:spPr>
          <a:xfrm>
            <a:off x="2944528" y="5453254"/>
            <a:ext cx="14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Multi_8CH32</a:t>
            </a:r>
            <a:endParaRPr lang="zh-CN" altLang="en-US" dirty="0"/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FEEBAACD-348A-485C-B792-AF554D1621AE}"/>
              </a:ext>
            </a:extLst>
          </p:cNvPr>
          <p:cNvSpPr/>
          <p:nvPr/>
        </p:nvSpPr>
        <p:spPr>
          <a:xfrm>
            <a:off x="5351242" y="4808855"/>
            <a:ext cx="144016" cy="641078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D5D408-295F-46B2-B47D-898F1DAEF30F}"/>
              </a:ext>
            </a:extLst>
          </p:cNvPr>
          <p:cNvSpPr txBox="1"/>
          <p:nvPr/>
        </p:nvSpPr>
        <p:spPr>
          <a:xfrm>
            <a:off x="5003221" y="5443541"/>
            <a:ext cx="9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…………………………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4E633D-CA8D-4EB7-9F1D-065999099249}"/>
              </a:ext>
            </a:extLst>
          </p:cNvPr>
          <p:cNvSpPr txBox="1"/>
          <p:nvPr/>
        </p:nvSpPr>
        <p:spPr>
          <a:xfrm>
            <a:off x="-39564" y="1126513"/>
            <a:ext cx="8696874" cy="207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本实验构建的系统大致如下图所示，总线作为子系统之间共享的通信链路，其接口分为两种，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Master(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主设备）：主动发起读写操作；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Slave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（从设备）：被动响应读写操作，通过地址映射来选择使用哪一个从设备。因此总线还需具备仲裁功能以决定哪一个主设备发起总线访问；总线需具备译码功能通过地址来选择哪一个从设备来响应。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294C25-6B7C-4BF2-ABD9-AD4B0C34CC2C}"/>
              </a:ext>
            </a:extLst>
          </p:cNvPr>
          <p:cNvSpPr txBox="1"/>
          <p:nvPr/>
        </p:nvSpPr>
        <p:spPr>
          <a:xfrm>
            <a:off x="3099367" y="3533628"/>
            <a:ext cx="2153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Address:</a:t>
            </a:r>
          </a:p>
          <a:p>
            <a:r>
              <a:rPr lang="en-US" altLang="zh-CN" dirty="0"/>
              <a:t>00000000 - 00000ffc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4C3D14-05F8-45DF-8116-13D507AC040B}"/>
              </a:ext>
            </a:extLst>
          </p:cNvPr>
          <p:cNvSpPr txBox="1"/>
          <p:nvPr/>
        </p:nvSpPr>
        <p:spPr>
          <a:xfrm>
            <a:off x="37670" y="6095037"/>
            <a:ext cx="2153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Address:</a:t>
            </a:r>
          </a:p>
          <a:p>
            <a:r>
              <a:rPr lang="en-US" altLang="zh-CN" dirty="0"/>
              <a:t>f0000000 - ffffffff0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25251E3-1BE1-4E59-8E0B-0D84B331AD7C}"/>
              </a:ext>
            </a:extLst>
          </p:cNvPr>
          <p:cNvSpPr txBox="1"/>
          <p:nvPr/>
        </p:nvSpPr>
        <p:spPr>
          <a:xfrm>
            <a:off x="2839121" y="6141132"/>
            <a:ext cx="2153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Address:</a:t>
            </a:r>
          </a:p>
          <a:p>
            <a:r>
              <a:rPr lang="en-US" altLang="zh-CN" dirty="0"/>
              <a:t>e0000000 - </a:t>
            </a:r>
            <a:r>
              <a:rPr lang="en-US" altLang="zh-CN" dirty="0" err="1"/>
              <a:t>efffffff</a:t>
            </a:r>
            <a:endParaRPr lang="en-US" altLang="zh-CN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7CE09F-E8CA-49B5-A03E-D27AD02F325B}"/>
              </a:ext>
            </a:extLst>
          </p:cNvPr>
          <p:cNvSpPr txBox="1"/>
          <p:nvPr/>
        </p:nvSpPr>
        <p:spPr>
          <a:xfrm>
            <a:off x="6484346" y="2767113"/>
            <a:ext cx="2153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优点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简化了硬件设计和系统结构，便于</a:t>
            </a:r>
            <a:r>
              <a:rPr lang="en-US" altLang="zh-CN" dirty="0"/>
              <a:t>IP</a:t>
            </a:r>
            <a:r>
              <a:rPr lang="zh-CN" altLang="en-US" dirty="0"/>
              <a:t>互联和扩展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D30B39-C96B-4656-86F2-7AA46EBAA594}"/>
              </a:ext>
            </a:extLst>
          </p:cNvPr>
          <p:cNvSpPr txBox="1"/>
          <p:nvPr/>
        </p:nvSpPr>
        <p:spPr>
          <a:xfrm>
            <a:off x="6494547" y="4995960"/>
            <a:ext cx="2153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缺点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性能瓶颈，一般而言同一时刻一个</a:t>
            </a:r>
            <a:r>
              <a:rPr lang="en-US" altLang="zh-CN" dirty="0"/>
              <a:t>Master</a:t>
            </a:r>
            <a:r>
              <a:rPr lang="zh-CN" altLang="en-US" dirty="0"/>
              <a:t>只与一个</a:t>
            </a:r>
            <a:r>
              <a:rPr lang="en-US" altLang="zh-CN" dirty="0"/>
              <a:t>Slave</a:t>
            </a:r>
            <a:r>
              <a:rPr lang="zh-CN" altLang="en-US" dirty="0"/>
              <a:t>进行交互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7534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539552" y="294803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zh-CN" altLang="en-US" dirty="0">
                <a:solidFill>
                  <a:srgbClr val="FF0000"/>
                </a:solidFill>
              </a:rPr>
              <a:t>系统外设</a:t>
            </a:r>
            <a:r>
              <a:rPr lang="en-US" altLang="zh-CN" dirty="0">
                <a:solidFill>
                  <a:srgbClr val="FF0000"/>
                </a:solidFill>
              </a:rPr>
              <a:t>—GPIO</a:t>
            </a:r>
            <a:r>
              <a:rPr lang="zh-CN" altLang="en-US" dirty="0">
                <a:solidFill>
                  <a:srgbClr val="FF0000"/>
                </a:solidFill>
              </a:rPr>
              <a:t>接口设备介绍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BD7D11-C35C-413F-ACC5-7E56D7AF8624}"/>
              </a:ext>
            </a:extLst>
          </p:cNvPr>
          <p:cNvSpPr txBox="1"/>
          <p:nvPr/>
        </p:nvSpPr>
        <p:spPr>
          <a:xfrm>
            <a:off x="3707904" y="3909968"/>
            <a:ext cx="48166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实验所用的</a:t>
            </a:r>
            <a:r>
              <a:rPr lang="en-US" altLang="zh-CN" sz="2400" dirty="0">
                <a:solidFill>
                  <a:srgbClr val="0000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GPIO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接口非常简单</a:t>
            </a:r>
            <a:endParaRPr lang="en-US" altLang="zh-CN" sz="24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</a:t>
            </a:r>
            <a:r>
              <a:rPr lang="en-US" altLang="zh-CN" sz="1800" dirty="0">
                <a:solidFill>
                  <a:srgbClr val="0000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Seg7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设备外</a:t>
            </a:r>
            <a:r>
              <a:rPr lang="en-US" altLang="zh-CN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接口与设备合二为一</a:t>
            </a:r>
          </a:p>
        </p:txBody>
      </p:sp>
    </p:spTree>
    <p:extLst>
      <p:ext uri="{BB962C8B-B14F-4D97-AF65-F5344CB8AC3E}">
        <p14:creationId xmlns:p14="http://schemas.microsoft.com/office/powerpoint/2010/main" val="384163743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57107" y="2132856"/>
            <a:ext cx="4186895" cy="3168352"/>
            <a:chOff x="395536" y="3096344"/>
            <a:chExt cx="4445149" cy="3284984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459862" y="3096344"/>
              <a:ext cx="4270641" cy="3284984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2483768" y="3501008"/>
              <a:ext cx="648072" cy="2232248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7A77"/>
                  </a:solidFill>
                </a:rPr>
                <a:t>Device GPIO</a:t>
              </a:r>
            </a:p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 dirty="0">
                  <a:solidFill>
                    <a:srgbClr val="FF0000"/>
                  </a:solidFill>
                  <a:ea typeface="宋体" pitchFamily="2" charset="-122"/>
                </a:rPr>
                <a:t>&amp; LED</a:t>
              </a:r>
              <a:endParaRPr kumimoji="1" lang="zh-CN" altLang="en-US" sz="2000" b="1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1547664" y="5373216"/>
              <a:ext cx="100811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8" name="任意多边形 7"/>
            <p:cNvSpPr/>
            <p:nvPr/>
          </p:nvSpPr>
          <p:spPr bwMode="auto">
            <a:xfrm>
              <a:off x="1645990" y="5730428"/>
              <a:ext cx="1125810" cy="362867"/>
            </a:xfrm>
            <a:custGeom>
              <a:avLst/>
              <a:gdLst>
                <a:gd name="connsiteX0" fmla="*/ 0 w 1200150"/>
                <a:gd name="connsiteY0" fmla="*/ 328612 h 328612"/>
                <a:gd name="connsiteX1" fmla="*/ 1200150 w 1200150"/>
                <a:gd name="connsiteY1" fmla="*/ 328612 h 328612"/>
                <a:gd name="connsiteX2" fmla="*/ 1200150 w 1200150"/>
                <a:gd name="connsiteY2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328612">
                  <a:moveTo>
                    <a:pt x="0" y="328612"/>
                  </a:moveTo>
                  <a:lnTo>
                    <a:pt x="1200150" y="328612"/>
                  </a:lnTo>
                  <a:lnTo>
                    <a:pt x="1200150" y="0"/>
                  </a:lnTo>
                </a:path>
              </a:pathLst>
            </a:custGeom>
            <a:noFill/>
            <a:ln w="127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03648" y="5762400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002060"/>
                  </a:solidFill>
                </a:rPr>
                <a:t>clk_io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5536" y="4941168"/>
              <a:ext cx="19654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GPIOf0000000_we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右箭头 10"/>
            <p:cNvSpPr/>
            <p:nvPr/>
          </p:nvSpPr>
          <p:spPr bwMode="auto">
            <a:xfrm>
              <a:off x="1331640" y="4365104"/>
              <a:ext cx="1152128" cy="432048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7123" y="4139788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006765">
                      <a:lumMod val="50000"/>
                    </a:srgbClr>
                  </a:solidFill>
                </a:rPr>
                <a:t>Peripheral_in</a:t>
              </a:r>
              <a:endParaRPr lang="zh-CN" altLang="en-US" b="1" dirty="0">
                <a:solidFill>
                  <a:srgbClr val="006765">
                    <a:lumMod val="50000"/>
                  </a:srgbClr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3491880" y="4653136"/>
              <a:ext cx="432048" cy="1296144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</a:rPr>
                <a:t>8-LED</a:t>
              </a:r>
              <a:endParaRPr kumimoji="1" lang="zh-CN" altLang="en-US" sz="2000" b="1" dirty="0">
                <a:solidFill>
                  <a:srgbClr val="FF0000"/>
                </a:solidFill>
                <a:ea typeface="宋体" pitchFamily="2" charset="-122"/>
              </a:endParaRPr>
            </a:p>
          </p:txBody>
        </p:sp>
        <p:sp>
          <p:nvSpPr>
            <p:cNvPr id="14" name="右箭头 13"/>
            <p:cNvSpPr/>
            <p:nvPr/>
          </p:nvSpPr>
          <p:spPr bwMode="auto">
            <a:xfrm>
              <a:off x="3203848" y="5229200"/>
              <a:ext cx="288032" cy="14401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2812520" y="5594359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solidFill>
                    <a:srgbClr val="002060"/>
                  </a:solidFill>
                </a:rPr>
                <a:t>led_out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6" name="右箭头 15"/>
            <p:cNvSpPr/>
            <p:nvPr/>
          </p:nvSpPr>
          <p:spPr bwMode="auto">
            <a:xfrm>
              <a:off x="3131840" y="4365104"/>
              <a:ext cx="288032" cy="144016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3131840" y="3789040"/>
              <a:ext cx="432048" cy="28803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3333CD"/>
                </a:solidFill>
                <a:ea typeface="宋体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399265" y="419226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solidFill>
                    <a:srgbClr val="002060"/>
                  </a:solidFill>
                </a:rPr>
                <a:t>Counter_set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28441" y="3768273"/>
              <a:ext cx="10374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srgbClr val="000000"/>
                  </a:solidFill>
                </a:rPr>
                <a:t>GPIOf0</a:t>
              </a:r>
              <a:endParaRPr lang="zh-CN" altLang="en-US" dirty="0">
                <a:solidFill>
                  <a:srgbClr val="007A77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>
              <a:off x="1475656" y="3717032"/>
              <a:ext cx="100811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1" name="矩形 20"/>
            <p:cNvSpPr/>
            <p:nvPr/>
          </p:nvSpPr>
          <p:spPr>
            <a:xfrm>
              <a:off x="1079266" y="3501008"/>
              <a:ext cx="4683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 err="1">
                  <a:solidFill>
                    <a:srgbClr val="000000"/>
                  </a:solidFill>
                </a:rPr>
                <a:t>rst</a:t>
              </a:r>
              <a:endParaRPr lang="zh-CN" altLang="en-US" dirty="0">
                <a:solidFill>
                  <a:srgbClr val="007A77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07904" y="3573016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kern="0" dirty="0">
                  <a:solidFill>
                    <a:srgbClr val="FF0000"/>
                  </a:solidFill>
                </a:rPr>
                <a:t>22</a:t>
              </a:r>
              <a:r>
                <a:rPr lang="zh-CN" altLang="en-US" sz="1600" b="1" kern="0" dirty="0">
                  <a:solidFill>
                    <a:srgbClr val="FF0000"/>
                  </a:solidFill>
                </a:rPr>
                <a:t>位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814" y="275628"/>
            <a:ext cx="7869560" cy="95436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zh-CN" altLang="en-US" dirty="0">
                <a:solidFill>
                  <a:srgbClr val="3333FF"/>
                </a:solidFill>
              </a:rPr>
              <a:t>外部设备模块：</a:t>
            </a:r>
            <a:r>
              <a:rPr lang="en-US" altLang="zh-CN" sz="3600" dirty="0">
                <a:solidFill>
                  <a:srgbClr val="3333FF"/>
                </a:solidFill>
              </a:rPr>
              <a:t>GPIO</a:t>
            </a:r>
            <a:r>
              <a:rPr lang="zh-CN" altLang="en-US" sz="3600" dirty="0">
                <a:solidFill>
                  <a:srgbClr val="3333FF"/>
                </a:solidFill>
              </a:rPr>
              <a:t>接口及设备</a:t>
            </a:r>
            <a:r>
              <a:rPr lang="en-US" altLang="zh-CN" sz="3600" dirty="0">
                <a:solidFill>
                  <a:srgbClr val="3333FF"/>
                </a:solidFill>
              </a:rPr>
              <a:t>--</a:t>
            </a:r>
            <a:r>
              <a:rPr lang="en-US" altLang="zh-CN" dirty="0">
                <a:solidFill>
                  <a:srgbClr val="3333FF"/>
                </a:solidFill>
              </a:rPr>
              <a:t>SPIO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/>
          <a:lstStyle/>
          <a:p>
            <a:pPr lvl="0"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GPIO</a:t>
            </a:r>
            <a:r>
              <a:rPr lang="zh-CN" altLang="en-US" sz="2800" dirty="0">
                <a:solidFill>
                  <a:schemeClr val="tx1"/>
                </a:solidFill>
              </a:rPr>
              <a:t>输出设备一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=f0000000 - ffffffff0 (ffffff00-ffffffff0) 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读写控制信号：</a:t>
            </a:r>
            <a:r>
              <a:rPr lang="en-US" altLang="zh-CN" sz="2000" b="1" dirty="0">
                <a:solidFill>
                  <a:srgbClr val="FF0000"/>
                </a:solidFill>
              </a:rPr>
              <a:t>GPIOf0000000_we(GPIOffffff00_we)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/>
              <a:t>{GPIOf0[21:0],</a:t>
            </a:r>
            <a:r>
              <a:rPr lang="en-US" altLang="zh-CN" sz="2000" dirty="0">
                <a:solidFill>
                  <a:srgbClr val="FF0000"/>
                </a:solidFill>
              </a:rPr>
              <a:t>LED</a:t>
            </a:r>
            <a:r>
              <a:rPr lang="en-US" altLang="zh-CN" sz="2000" dirty="0"/>
              <a:t>,counter_set} 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基本功能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LEDs</a:t>
            </a:r>
            <a:r>
              <a:rPr lang="zh-CN" altLang="en-US" sz="2200" dirty="0">
                <a:solidFill>
                  <a:prstClr val="black"/>
                </a:solidFill>
              </a:rPr>
              <a:t>设备和计数器控制器读写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可回读，检测状态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逻辑实验</a:t>
            </a:r>
            <a:r>
              <a:rPr lang="en-US" altLang="zh-CN" sz="2200" dirty="0">
                <a:solidFill>
                  <a:prstClr val="black"/>
                </a:solidFill>
              </a:rPr>
              <a:t>LED</a:t>
            </a:r>
            <a:r>
              <a:rPr lang="zh-CN" altLang="en-US" sz="2200" dirty="0">
                <a:solidFill>
                  <a:prstClr val="black"/>
                </a:solidFill>
              </a:rPr>
              <a:t>模块改造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prstClr val="black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本实验用</a:t>
            </a:r>
            <a:r>
              <a:rPr lang="en-US" altLang="zh-CN" sz="2800" dirty="0">
                <a:solidFill>
                  <a:schemeClr val="tx1"/>
                </a:solidFill>
              </a:rPr>
              <a:t>IP </a:t>
            </a:r>
            <a:r>
              <a:rPr lang="zh-CN" altLang="en-US" sz="2800" dirty="0">
                <a:solidFill>
                  <a:schemeClr val="tx1"/>
                </a:solidFill>
              </a:rPr>
              <a:t>软核</a:t>
            </a:r>
            <a:r>
              <a:rPr lang="en-US" altLang="zh-CN" sz="2800" dirty="0"/>
              <a:t>-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 err="1">
                <a:solidFill>
                  <a:prstClr val="black"/>
                </a:solidFill>
              </a:rPr>
              <a:t>SPIO.veo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 err="1">
                <a:solidFill>
                  <a:prstClr val="black"/>
                </a:solidFill>
              </a:rPr>
              <a:t>SPIO_IO.v</a:t>
            </a:r>
            <a:endParaRPr lang="en-US" altLang="zh-CN" sz="2200" dirty="0">
              <a:solidFill>
                <a:prstClr val="black"/>
              </a:solidFill>
            </a:endParaRPr>
          </a:p>
          <a:p>
            <a:pPr>
              <a:buClr>
                <a:srgbClr val="4BACC6">
                  <a:lumMod val="75000"/>
                </a:srgbClr>
              </a:buCl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62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z="4800" dirty="0"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5"/>
            <a:ext cx="8064500" cy="4752975"/>
          </a:xfrm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初步了解</a:t>
            </a:r>
            <a:r>
              <a:rPr lang="en-US" altLang="zh-CN" sz="2800" dirty="0">
                <a:solidFill>
                  <a:schemeClr val="tx1"/>
                </a:solidFill>
              </a:rPr>
              <a:t>GPIO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接口与设备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2.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了解计算机系统的基本结构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了解计算机各组成部分的关系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4.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了解并</a:t>
            </a:r>
            <a:r>
              <a:rPr lang="zh-CN" altLang="en-US" sz="2800" dirty="0">
                <a:solidFill>
                  <a:schemeClr val="tx1"/>
                </a:solidFill>
              </a:rPr>
              <a:t>掌握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>
                <a:solidFill>
                  <a:schemeClr val="tx1"/>
                </a:solidFill>
              </a:rPr>
              <a:t>核的使用方法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5.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</a:t>
            </a: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系统并用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核实现简单的</a:t>
            </a: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系统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1754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445624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通用接口与设备一</a:t>
            </a:r>
            <a:r>
              <a:rPr lang="en-US" altLang="zh-CN" dirty="0"/>
              <a:t>IP</a:t>
            </a:r>
            <a:r>
              <a:rPr lang="zh-CN" altLang="en-US" dirty="0"/>
              <a:t>核端口</a:t>
            </a:r>
            <a:r>
              <a:rPr lang="en-US" altLang="zh-CN" dirty="0"/>
              <a:t>-</a:t>
            </a:r>
            <a:r>
              <a:rPr lang="en-US" altLang="zh-CN" dirty="0" err="1">
                <a:solidFill>
                  <a:srgbClr val="FF0000"/>
                </a:solidFill>
              </a:rPr>
              <a:t>SPIO.v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1124744"/>
            <a:ext cx="8733656" cy="4824536"/>
          </a:xfrm>
          <a:solidFill>
            <a:schemeClr val="bg1"/>
          </a:solidFill>
        </p:spPr>
        <p:txBody>
          <a:bodyPr/>
          <a:lstStyle/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>
                <a:solidFill>
                  <a:srgbClr val="3333FF"/>
                </a:solidFill>
              </a:rPr>
              <a:t>module</a:t>
            </a:r>
            <a:r>
              <a:rPr lang="en-US" altLang="zh-CN" sz="2000" dirty="0"/>
              <a:t>              </a:t>
            </a:r>
            <a:r>
              <a:rPr lang="en-US" altLang="zh-CN" sz="2000" dirty="0">
                <a:solidFill>
                  <a:srgbClr val="FF0000"/>
                </a:solidFill>
              </a:rPr>
              <a:t>SPIO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clk</a:t>
            </a:r>
            <a:r>
              <a:rPr lang="en-US" altLang="zh-CN" sz="2000" dirty="0"/>
              <a:t>,		//</a:t>
            </a:r>
            <a:r>
              <a:rPr lang="en-US" altLang="zh-CN" sz="2000" dirty="0" err="1"/>
              <a:t>io_clk</a:t>
            </a:r>
            <a:r>
              <a:rPr lang="zh-CN" altLang="en-US" sz="2000" dirty="0"/>
              <a:t>，与</a:t>
            </a:r>
            <a:r>
              <a:rPr lang="en-US" altLang="zh-CN" sz="2000" dirty="0"/>
              <a:t>CPU</a:t>
            </a:r>
            <a:r>
              <a:rPr lang="zh-CN" altLang="en-US" sz="2000" dirty="0"/>
              <a:t>反向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</a:t>
            </a:r>
            <a:r>
              <a:rPr lang="en-US" altLang="zh-CN" sz="2000" dirty="0" err="1"/>
              <a:t>rst</a:t>
            </a:r>
            <a:r>
              <a:rPr lang="en-US" altLang="zh-CN" sz="2000" dirty="0"/>
              <a:t>,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/>
              <a:t> EN,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U4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err="1"/>
              <a:t>P_Data</a:t>
            </a:r>
            <a:r>
              <a:rPr lang="en-US" altLang="zh-CN" sz="2000" dirty="0"/>
              <a:t>,	 //</a:t>
            </a:r>
            <a:r>
              <a:rPr lang="zh-CN" altLang="en-US" sz="2000" dirty="0"/>
              <a:t>来自</a:t>
            </a:r>
            <a:r>
              <a:rPr lang="en-US" altLang="zh-CN" sz="2000" dirty="0"/>
              <a:t>U4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</a:t>
            </a:r>
            <a:r>
              <a:rPr lang="en-US" altLang="zh-CN" sz="2000" dirty="0"/>
              <a:t>Start		//</a:t>
            </a:r>
            <a:r>
              <a:rPr lang="zh-CN" altLang="en-US" sz="2000" dirty="0"/>
              <a:t>串行输出启动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/>
              <a:t> [1:0] </a:t>
            </a:r>
            <a:r>
              <a:rPr lang="en-US" altLang="zh-CN" sz="2000" dirty="0" err="1"/>
              <a:t>counter_set</a:t>
            </a:r>
            <a:r>
              <a:rPr lang="en-US" altLang="zh-CN" sz="2000" dirty="0"/>
              <a:t>,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U7</a:t>
            </a:r>
            <a:r>
              <a:rPr lang="zh-CN" altLang="en-US" sz="2000" dirty="0"/>
              <a:t>，后继用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/>
              <a:t>[15:0] </a:t>
            </a:r>
            <a:r>
              <a:rPr lang="en-US" altLang="zh-CN" sz="2000" dirty="0" err="1"/>
              <a:t>led_out</a:t>
            </a:r>
            <a:r>
              <a:rPr lang="en-US" altLang="zh-CN" sz="2000" dirty="0"/>
              <a:t>,    	//</a:t>
            </a:r>
            <a:r>
              <a:rPr lang="zh-CN" altLang="en-US" sz="2000" dirty="0"/>
              <a:t>输出到</a:t>
            </a:r>
            <a:r>
              <a:rPr lang="en-US" altLang="zh-CN" sz="2000" dirty="0"/>
              <a:t>LED,</a:t>
            </a:r>
            <a:r>
              <a:rPr lang="zh-CN" altLang="en-US" sz="2000" dirty="0"/>
              <a:t>回读到</a:t>
            </a:r>
            <a:r>
              <a:rPr lang="en-US" altLang="zh-CN" sz="2000" dirty="0"/>
              <a:t>U4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/>
              <a:t> [23:0] GPIOf0	//</a:t>
            </a:r>
            <a:r>
              <a:rPr lang="zh-CN" altLang="en-US" sz="2000" dirty="0"/>
              <a:t>备用</a:t>
            </a:r>
            <a:r>
              <a:rPr lang="en-US" altLang="zh-CN" sz="2000" dirty="0"/>
              <a:t>	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led_clk</a:t>
            </a:r>
            <a:r>
              <a:rPr lang="en-US" altLang="zh-CN" sz="2000" dirty="0"/>
              <a:t>,		//</a:t>
            </a:r>
            <a:r>
              <a:rPr lang="zh-CN" altLang="en-US" sz="2000" dirty="0"/>
              <a:t>串行时钟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led_sout</a:t>
            </a:r>
            <a:r>
              <a:rPr lang="en-US" altLang="zh-CN" sz="2000" dirty="0"/>
              <a:t>,		//</a:t>
            </a:r>
            <a:r>
              <a:rPr lang="zh-CN" altLang="en-US" sz="2000" dirty="0"/>
              <a:t>串行</a:t>
            </a:r>
            <a:r>
              <a:rPr lang="en-US" altLang="zh-CN" sz="2000" dirty="0"/>
              <a:t>LEDE</a:t>
            </a:r>
            <a:r>
              <a:rPr lang="zh-CN" altLang="en-US" sz="2000" dirty="0"/>
              <a:t>值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/>
              <a:t>LED_PED,	//LED</a:t>
            </a:r>
            <a:r>
              <a:rPr lang="zh-CN" altLang="en-US" sz="2000" dirty="0"/>
              <a:t>使能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led_clrn</a:t>
            </a:r>
            <a:r>
              <a:rPr lang="en-US" altLang="zh-CN" sz="2000" dirty="0"/>
              <a:t>		//LED</a:t>
            </a:r>
            <a:r>
              <a:rPr lang="zh-CN" altLang="en-US" sz="2000" dirty="0"/>
              <a:t>清零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);						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3333FF"/>
                </a:solidFill>
              </a:rPr>
              <a:t>endmodule</a:t>
            </a:r>
            <a:endParaRPr lang="zh-CN" altLang="en-US" sz="2000" b="1" dirty="0">
              <a:solidFill>
                <a:srgbClr val="3333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05775D-4F74-4372-8D0A-36B8A078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2" y="2034405"/>
            <a:ext cx="2435872" cy="21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D75775-0689-4E9C-9E71-F285206A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831380"/>
            <a:ext cx="2314600" cy="20747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5616624"/>
          </a:xfrm>
        </p:spPr>
        <p:txBody>
          <a:bodyPr/>
          <a:lstStyle/>
          <a:p>
            <a:pPr lvl="0"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GPIO</a:t>
            </a:r>
            <a:r>
              <a:rPr lang="zh-CN" altLang="en-US" sz="2800" dirty="0">
                <a:solidFill>
                  <a:schemeClr val="tx1"/>
                </a:solidFill>
              </a:rPr>
              <a:t>输出设备一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=f0000000 - ffffffff0 (ffffff00-ffffffff0) 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读写控制信号：</a:t>
            </a:r>
            <a:r>
              <a:rPr lang="en-US" altLang="zh-CN" sz="2000" b="1" dirty="0">
                <a:solidFill>
                  <a:srgbClr val="FF0000"/>
                </a:solidFill>
              </a:rPr>
              <a:t>GPIOf0000000_we(GPIOffffff00_we)</a:t>
            </a:r>
          </a:p>
          <a:p>
            <a:pPr marL="457200" lvl="1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200" dirty="0">
              <a:solidFill>
                <a:prstClr val="black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本实验平台</a:t>
            </a:r>
            <a:r>
              <a:rPr lang="en-US" altLang="zh-CN" sz="2800" dirty="0">
                <a:solidFill>
                  <a:schemeClr val="tx1"/>
                </a:solidFill>
              </a:rPr>
              <a:t>SPIO</a:t>
            </a:r>
            <a:r>
              <a:rPr lang="zh-CN" altLang="en-US" sz="2800" dirty="0">
                <a:solidFill>
                  <a:schemeClr val="tx1"/>
                </a:solidFill>
              </a:rPr>
              <a:t>作用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作为</a:t>
            </a:r>
            <a:r>
              <a:rPr lang="en-US" altLang="zh-CN" sz="2200" dirty="0">
                <a:solidFill>
                  <a:prstClr val="black"/>
                </a:solidFill>
              </a:rPr>
              <a:t>LED</a:t>
            </a:r>
            <a:r>
              <a:rPr lang="zh-CN" altLang="en-US" sz="2200" dirty="0">
                <a:solidFill>
                  <a:prstClr val="black"/>
                </a:solidFill>
              </a:rPr>
              <a:t>显示部件的驱动和计数器</a:t>
            </a:r>
            <a:r>
              <a:rPr lang="en-US" altLang="zh-CN" sz="2200" dirty="0">
                <a:solidFill>
                  <a:prstClr val="black"/>
                </a:solidFill>
              </a:rPr>
              <a:t>Counter</a:t>
            </a:r>
            <a:r>
              <a:rPr lang="zh-CN" altLang="en-US" sz="2200" dirty="0">
                <a:solidFill>
                  <a:prstClr val="black"/>
                </a:solidFill>
              </a:rPr>
              <a:t>的通道控制</a:t>
            </a:r>
            <a:r>
              <a:rPr lang="en-US" altLang="zh-CN" sz="2200" dirty="0">
                <a:solidFill>
                  <a:prstClr val="black"/>
                </a:solidFill>
              </a:rPr>
              <a:t>,</a:t>
            </a:r>
            <a:r>
              <a:rPr lang="zh-CN" altLang="en-US" sz="2000" dirty="0">
                <a:solidFill>
                  <a:prstClr val="black"/>
                </a:solidFill>
              </a:rPr>
              <a:t>本课程用于调试显示和</a:t>
            </a:r>
            <a:r>
              <a:rPr lang="en-US" altLang="zh-CN" sz="2000" dirty="0">
                <a:solidFill>
                  <a:prstClr val="black"/>
                </a:solidFill>
              </a:rPr>
              <a:t>CPU</a:t>
            </a:r>
            <a:r>
              <a:rPr lang="zh-CN" altLang="en-US" sz="2000" dirty="0">
                <a:solidFill>
                  <a:prstClr val="black"/>
                </a:solidFill>
              </a:rPr>
              <a:t>的简单外设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位二进制数据：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P_Data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clk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时钟，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：输出使能，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：串行扫描启动，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复位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串行输出：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led_clk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时钟，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led_sout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串行输出数据，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LED_PEN=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使能，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led_clrn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并行输出：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LED_out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counter_set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GPIOf0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zh-CN" altLang="en-US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en-US" altLang="zh-CN" sz="2200" dirty="0">
              <a:solidFill>
                <a:prstClr val="black"/>
              </a:solidFill>
            </a:endParaRPr>
          </a:p>
          <a:p>
            <a:pPr>
              <a:buClr>
                <a:srgbClr val="4BACC6">
                  <a:lumMod val="75000"/>
                </a:srgbClr>
              </a:buClr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869560" cy="95436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外部设备模块：</a:t>
            </a:r>
            <a:r>
              <a:rPr lang="en-US" altLang="zh-CN" sz="3600" dirty="0"/>
              <a:t>GPIO</a:t>
            </a:r>
            <a:r>
              <a:rPr lang="zh-CN" altLang="en-US" sz="3600" dirty="0"/>
              <a:t>接口及设备</a:t>
            </a:r>
            <a:r>
              <a:rPr lang="en-US" altLang="zh-CN" sz="3600" dirty="0"/>
              <a:t>--</a:t>
            </a:r>
            <a:r>
              <a:rPr lang="en-US" altLang="zh-CN" dirty="0">
                <a:solidFill>
                  <a:srgbClr val="FF0000"/>
                </a:solidFill>
              </a:rPr>
              <a:t>SPIO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6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9165704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外部设备模块：</a:t>
            </a:r>
            <a:r>
              <a:rPr lang="en-US" altLang="zh-CN" sz="3600" dirty="0"/>
              <a:t>GPIO</a:t>
            </a:r>
            <a:r>
              <a:rPr lang="zh-CN" altLang="en-US" sz="3600" dirty="0"/>
              <a:t>设备二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SSeg7_Dev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0" dirty="0">
                <a:solidFill>
                  <a:schemeClr val="tx1"/>
                </a:solidFill>
              </a:rPr>
              <a:t>七段码显示输出设备模块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需要通过接口模块</a:t>
            </a:r>
            <a:r>
              <a:rPr lang="en-US" altLang="zh-CN" sz="2200" b="1" dirty="0">
                <a:solidFill>
                  <a:srgbClr val="FF0000"/>
                </a:solidFill>
              </a:rPr>
              <a:t>Multi_8CH32</a:t>
            </a:r>
            <a:r>
              <a:rPr lang="zh-CN" altLang="en-US" sz="2000" dirty="0">
                <a:solidFill>
                  <a:prstClr val="black"/>
                </a:solidFill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</a:rPr>
              <a:t>CPU</a:t>
            </a:r>
            <a:r>
              <a:rPr lang="zh-CN" altLang="en-US" sz="2000" dirty="0">
                <a:solidFill>
                  <a:prstClr val="black"/>
                </a:solidFill>
              </a:rPr>
              <a:t>连接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en-US" altLang="zh-CN" sz="2000" dirty="0"/>
              <a:t>E0000000 - EFFFFFFF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/>
              <a:t>FFFFFE00-FFFFFEFF</a:t>
            </a:r>
            <a:r>
              <a:rPr lang="en-US" altLang="zh-CN" sz="2000" dirty="0">
                <a:solidFill>
                  <a:prstClr val="black"/>
                </a:solidFill>
              </a:rPr>
              <a:t>) </a:t>
            </a: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0" dirty="0">
                <a:solidFill>
                  <a:schemeClr val="tx1"/>
                </a:solidFill>
              </a:rPr>
              <a:t>基本功能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4</a:t>
            </a:r>
            <a:r>
              <a:rPr lang="zh-CN" altLang="en-US" sz="2200" dirty="0">
                <a:solidFill>
                  <a:prstClr val="black"/>
                </a:solidFill>
              </a:rPr>
              <a:t>位</a:t>
            </a:r>
            <a:r>
              <a:rPr lang="en-US" altLang="zh-CN" sz="2200" dirty="0">
                <a:solidFill>
                  <a:prstClr val="black"/>
                </a:solidFill>
              </a:rPr>
              <a:t>7</a:t>
            </a:r>
            <a:r>
              <a:rPr lang="zh-CN" altLang="en-US" sz="2200" dirty="0">
                <a:solidFill>
                  <a:prstClr val="black"/>
                </a:solidFill>
              </a:rPr>
              <a:t>段码显示设备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模拟文本，显示</a:t>
            </a:r>
            <a:r>
              <a:rPr lang="en-US" altLang="zh-CN" sz="2400" dirty="0">
                <a:solidFill>
                  <a:prstClr val="black"/>
                </a:solidFill>
              </a:rPr>
              <a:t>8</a:t>
            </a:r>
            <a:r>
              <a:rPr lang="zh-CN" altLang="en-US" sz="2400" dirty="0">
                <a:solidFill>
                  <a:prstClr val="black"/>
                </a:solidFill>
              </a:rPr>
              <a:t>位</a:t>
            </a:r>
            <a:r>
              <a:rPr lang="en-US" altLang="zh-CN" sz="2400" dirty="0">
                <a:solidFill>
                  <a:prstClr val="black"/>
                </a:solidFill>
              </a:rPr>
              <a:t>16</a:t>
            </a:r>
            <a:r>
              <a:rPr lang="zh-CN" altLang="en-US" sz="2400" dirty="0">
                <a:solidFill>
                  <a:prstClr val="black"/>
                </a:solidFill>
              </a:rPr>
              <a:t>进制数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>
                <a:solidFill>
                  <a:prstClr val="black"/>
                </a:solidFill>
              </a:rPr>
              <a:t>SW[1:0]=x1</a:t>
            </a: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>
                <a:solidFill>
                  <a:prstClr val="black"/>
                </a:solidFill>
              </a:rPr>
              <a:t>SW[1:0]=01</a:t>
            </a:r>
            <a:r>
              <a:rPr lang="zh-CN" altLang="en-US" sz="2000" dirty="0">
                <a:solidFill>
                  <a:prstClr val="black"/>
                </a:solidFill>
              </a:rPr>
              <a:t>，显示低</a:t>
            </a:r>
            <a:r>
              <a:rPr lang="en-US" altLang="zh-CN" sz="2000" dirty="0">
                <a:solidFill>
                  <a:prstClr val="black"/>
                </a:solidFill>
              </a:rPr>
              <a:t>4</a:t>
            </a:r>
            <a:r>
              <a:rPr lang="zh-CN" altLang="en-US" sz="2000" dirty="0">
                <a:solidFill>
                  <a:prstClr val="black"/>
                </a:solidFill>
              </a:rPr>
              <a:t>位</a:t>
            </a:r>
            <a:r>
              <a:rPr lang="en-US" altLang="zh-CN" sz="2000" dirty="0">
                <a:solidFill>
                  <a:prstClr val="black"/>
                </a:solidFill>
              </a:rPr>
              <a:t>;	</a:t>
            </a:r>
            <a:r>
              <a:rPr lang="en-US" altLang="zh-CN" sz="2000" dirty="0">
                <a:solidFill>
                  <a:srgbClr val="FF0000"/>
                </a:solidFill>
              </a:rPr>
              <a:t>Sword</a:t>
            </a:r>
            <a:r>
              <a:rPr lang="zh-CN" altLang="en-US" sz="2000" dirty="0">
                <a:solidFill>
                  <a:srgbClr val="FF0000"/>
                </a:solidFill>
              </a:rPr>
              <a:t>平台不需要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>
                <a:solidFill>
                  <a:prstClr val="black"/>
                </a:solidFill>
              </a:rPr>
              <a:t>SW[1:0]=11</a:t>
            </a:r>
            <a:r>
              <a:rPr lang="zh-CN" altLang="en-US" sz="2000" dirty="0">
                <a:solidFill>
                  <a:prstClr val="black"/>
                </a:solidFill>
              </a:rPr>
              <a:t>，显示高</a:t>
            </a:r>
            <a:r>
              <a:rPr lang="en-US" altLang="zh-CN" sz="2000" dirty="0">
                <a:solidFill>
                  <a:prstClr val="black"/>
                </a:solidFill>
              </a:rPr>
              <a:t>4</a:t>
            </a:r>
            <a:r>
              <a:rPr lang="zh-CN" altLang="en-US" sz="2000" dirty="0">
                <a:solidFill>
                  <a:prstClr val="black"/>
                </a:solidFill>
              </a:rPr>
              <a:t>位</a:t>
            </a:r>
            <a:r>
              <a:rPr lang="en-US" altLang="zh-CN" sz="2000" dirty="0">
                <a:solidFill>
                  <a:prstClr val="black"/>
                </a:solidFill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Sword</a:t>
            </a:r>
            <a:r>
              <a:rPr lang="zh-CN" altLang="en-US" sz="2000" dirty="0">
                <a:solidFill>
                  <a:srgbClr val="FF0000"/>
                </a:solidFill>
              </a:rPr>
              <a:t>平台不需要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模拟图形显示，</a:t>
            </a:r>
            <a:r>
              <a:rPr lang="en-US" altLang="zh-CN" sz="2200" dirty="0">
                <a:solidFill>
                  <a:prstClr val="black"/>
                </a:solidFill>
              </a:rPr>
              <a:t>4</a:t>
            </a:r>
            <a:r>
              <a:rPr lang="zh-CN" altLang="en-US" sz="2200" dirty="0">
                <a:solidFill>
                  <a:prstClr val="black"/>
                </a:solidFill>
              </a:rPr>
              <a:t>位</a:t>
            </a:r>
            <a:r>
              <a:rPr lang="en-US" altLang="zh-CN" sz="2200" dirty="0">
                <a:solidFill>
                  <a:prstClr val="black"/>
                </a:solidFill>
              </a:rPr>
              <a:t>7</a:t>
            </a:r>
            <a:r>
              <a:rPr lang="zh-CN" altLang="en-US" sz="2200" dirty="0">
                <a:solidFill>
                  <a:prstClr val="black"/>
                </a:solidFill>
              </a:rPr>
              <a:t>段用于</a:t>
            </a:r>
            <a:r>
              <a:rPr lang="en-US" altLang="zh-CN" sz="2200" dirty="0">
                <a:solidFill>
                  <a:prstClr val="black"/>
                </a:solidFill>
              </a:rPr>
              <a:t>32</a:t>
            </a:r>
            <a:r>
              <a:rPr lang="zh-CN" altLang="en-US" sz="2200" dirty="0">
                <a:solidFill>
                  <a:prstClr val="black"/>
                </a:solidFill>
              </a:rPr>
              <a:t>个点阵显示，</a:t>
            </a:r>
            <a:r>
              <a:rPr lang="en-US" altLang="zh-CN" sz="2200" dirty="0">
                <a:solidFill>
                  <a:prstClr val="black"/>
                </a:solidFill>
              </a:rPr>
              <a:t>SW[1:0]=x0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逻辑实验</a:t>
            </a:r>
            <a:r>
              <a:rPr lang="en-US" altLang="zh-CN" sz="2200" dirty="0">
                <a:solidFill>
                  <a:prstClr val="black"/>
                </a:solidFill>
              </a:rPr>
              <a:t>7</a:t>
            </a:r>
            <a:r>
              <a:rPr lang="zh-CN" altLang="en-US" sz="2200" dirty="0">
                <a:solidFill>
                  <a:prstClr val="black"/>
                </a:solidFill>
              </a:rPr>
              <a:t>段显示模块改造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0" dirty="0">
                <a:solidFill>
                  <a:schemeClr val="tx1"/>
                </a:solidFill>
              </a:rPr>
              <a:t>本实验用</a:t>
            </a:r>
            <a:r>
              <a:rPr lang="en-US" altLang="zh-CN" sz="2800" b="0" dirty="0">
                <a:solidFill>
                  <a:schemeClr val="tx1"/>
                </a:solidFill>
              </a:rPr>
              <a:t>IP </a:t>
            </a:r>
            <a:r>
              <a:rPr lang="zh-CN" altLang="en-US" sz="2800" b="0" dirty="0">
                <a:solidFill>
                  <a:schemeClr val="tx1"/>
                </a:solidFill>
              </a:rPr>
              <a:t>软核</a:t>
            </a:r>
            <a:r>
              <a:rPr lang="en-US" altLang="zh-CN" sz="2800" b="0" dirty="0">
                <a:solidFill>
                  <a:schemeClr val="tx1"/>
                </a:solidFill>
              </a:rPr>
              <a:t>-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U5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>
                <a:solidFill>
                  <a:prstClr val="black"/>
                </a:solidFill>
              </a:rPr>
              <a:t>SSeg7_Dev.veo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>
                <a:solidFill>
                  <a:prstClr val="black"/>
                </a:solidFill>
              </a:rPr>
              <a:t>SSeg7_Dev.v</a:t>
            </a: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7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906" y="220271"/>
            <a:ext cx="7869560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通用设备二</a:t>
            </a:r>
            <a:r>
              <a:rPr lang="en-US" altLang="zh-CN" dirty="0"/>
              <a:t>IP</a:t>
            </a:r>
            <a:r>
              <a:rPr lang="zh-CN" altLang="en-US" dirty="0"/>
              <a:t>核端口</a:t>
            </a:r>
            <a:r>
              <a:rPr lang="en-US" altLang="zh-CN" sz="3600" dirty="0">
                <a:solidFill>
                  <a:srgbClr val="FF0000"/>
                </a:solidFill>
              </a:rPr>
              <a:t>~Seg7_Dev.v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04400"/>
            <a:ext cx="8229600" cy="5132912"/>
          </a:xfrm>
        </p:spPr>
        <p:txBody>
          <a:bodyPr/>
          <a:lstStyle/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3333FF"/>
                </a:solidFill>
              </a:rPr>
              <a:t>module</a:t>
            </a:r>
            <a:r>
              <a:rPr lang="en-US" altLang="zh-CN" sz="1600" b="1" dirty="0">
                <a:solidFill>
                  <a:srgbClr val="3333FF"/>
                </a:solidFill>
              </a:rPr>
              <a:t> </a:t>
            </a:r>
            <a:r>
              <a:rPr lang="en-US" altLang="zh-CN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SSeg7_Dev</a:t>
            </a:r>
            <a:r>
              <a:rPr lang="en-US" altLang="zh-CN" sz="1600" dirty="0"/>
              <a:t>(</a:t>
            </a:r>
            <a:r>
              <a:rPr lang="en-US" altLang="zh-CN" sz="1600" b="1" dirty="0">
                <a:solidFill>
                  <a:srgbClr val="3333FF"/>
                </a:solidFill>
              </a:rPr>
              <a:t>input </a:t>
            </a:r>
            <a:r>
              <a:rPr lang="en-US" altLang="zh-CN" sz="1600" dirty="0" err="1"/>
              <a:t>clk</a:t>
            </a:r>
            <a:r>
              <a:rPr lang="en-US" altLang="zh-CN" sz="1600" dirty="0"/>
              <a:t>,		//</a:t>
            </a:r>
            <a:r>
              <a:rPr lang="zh-CN" altLang="en-US" sz="1600" dirty="0"/>
              <a:t>时钟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rst</a:t>
            </a:r>
            <a:r>
              <a:rPr lang="en-US" altLang="zh-CN" sz="1600" dirty="0"/>
              <a:t>,		//</a:t>
            </a:r>
            <a:r>
              <a:rPr lang="zh-CN" altLang="en-US" sz="1600" dirty="0"/>
              <a:t>复位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 Start,		//</a:t>
            </a:r>
            <a:r>
              <a:rPr lang="zh-CN" altLang="en-US" sz="1600" dirty="0"/>
              <a:t>串行扫描启动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 SW0,		//</a:t>
            </a:r>
            <a:r>
              <a:rPr lang="zh-CN" altLang="en-US" sz="1600" dirty="0"/>
              <a:t>文本</a:t>
            </a:r>
            <a:r>
              <a:rPr lang="en-US" altLang="zh-CN" sz="1600" dirty="0"/>
              <a:t>(16</a:t>
            </a:r>
            <a:r>
              <a:rPr lang="zh-CN" altLang="en-US" sz="1600" dirty="0"/>
              <a:t>进制</a:t>
            </a:r>
            <a:r>
              <a:rPr lang="en-US" altLang="zh-CN" sz="1600" dirty="0"/>
              <a:t>)/</a:t>
            </a:r>
            <a:r>
              <a:rPr lang="zh-CN" altLang="en-US" sz="1600" dirty="0"/>
              <a:t>图型</a:t>
            </a:r>
            <a:r>
              <a:rPr lang="en-US" altLang="zh-CN" sz="1600" dirty="0"/>
              <a:t>(</a:t>
            </a:r>
            <a:r>
              <a:rPr lang="zh-CN" altLang="en-US" sz="1600" dirty="0"/>
              <a:t>点阵</a:t>
            </a:r>
            <a:r>
              <a:rPr lang="en-US" altLang="zh-CN" sz="1600" dirty="0"/>
              <a:t>)</a:t>
            </a:r>
            <a:r>
              <a:rPr lang="zh-CN" altLang="en-US" sz="1600" dirty="0"/>
              <a:t>切换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 flash,		//</a:t>
            </a:r>
            <a:r>
              <a:rPr lang="zh-CN" altLang="en-US" sz="1600" dirty="0"/>
              <a:t>七段码闪烁频率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</a:t>
            </a:r>
            <a:r>
              <a:rPr lang="zh-CN" altLang="en-US" sz="1600" b="1" dirty="0">
                <a:solidFill>
                  <a:srgbClr val="3333FF"/>
                </a:solidFill>
              </a:rPr>
              <a:t>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[31:0]</a:t>
            </a:r>
            <a:r>
              <a:rPr lang="en-US" altLang="zh-CN" sz="1600" dirty="0" err="1"/>
              <a:t>Hexs</a:t>
            </a:r>
            <a:r>
              <a:rPr lang="en-US" altLang="zh-CN" sz="1600" dirty="0"/>
              <a:t>,	//32</a:t>
            </a:r>
            <a:r>
              <a:rPr lang="zh-CN" altLang="en-US" sz="1600" dirty="0"/>
              <a:t>位待显示输入数据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[7:0]point,	//</a:t>
            </a:r>
            <a:r>
              <a:rPr lang="zh-CN" altLang="en-US" sz="1600" dirty="0"/>
              <a:t>七段码小数点：</a:t>
            </a:r>
            <a:r>
              <a:rPr lang="en-US" altLang="zh-CN" sz="1600" dirty="0"/>
              <a:t>8</a:t>
            </a:r>
            <a:r>
              <a:rPr lang="zh-CN" altLang="en-US" sz="1600" dirty="0"/>
              <a:t>个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input</a:t>
            </a:r>
            <a:r>
              <a:rPr lang="en-US" altLang="zh-CN" sz="1600" dirty="0"/>
              <a:t>[7:0]LES,		//</a:t>
            </a:r>
            <a:r>
              <a:rPr lang="zh-CN" altLang="en-US" sz="1600" dirty="0"/>
              <a:t>七段码使能：</a:t>
            </a:r>
            <a:r>
              <a:rPr lang="en-US" altLang="zh-CN" sz="1600" dirty="0"/>
              <a:t>=1</a:t>
            </a:r>
            <a:r>
              <a:rPr lang="zh-CN" altLang="en-US" sz="1600" dirty="0"/>
              <a:t>时闪烁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output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seg_clk</a:t>
            </a:r>
            <a:r>
              <a:rPr lang="en-US" altLang="zh-CN" sz="1600" dirty="0"/>
              <a:t>,		//</a:t>
            </a:r>
            <a:r>
              <a:rPr lang="zh-CN" altLang="en-US" sz="1600" dirty="0"/>
              <a:t>串行移位时钟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output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seg_sout</a:t>
            </a:r>
            <a:r>
              <a:rPr lang="en-US" altLang="zh-CN" sz="1600" dirty="0"/>
              <a:t>,	//</a:t>
            </a:r>
            <a:r>
              <a:rPr lang="zh-CN" altLang="en-US" sz="1600" dirty="0"/>
              <a:t>七段显示数据</a:t>
            </a:r>
            <a:r>
              <a:rPr lang="en-US" altLang="zh-CN" sz="1600" dirty="0"/>
              <a:t>(</a:t>
            </a:r>
            <a:r>
              <a:rPr lang="zh-CN" altLang="en-US" sz="1600" dirty="0"/>
              <a:t>串行输出</a:t>
            </a:r>
            <a:r>
              <a:rPr lang="en-US" altLang="zh-CN" sz="1600" dirty="0"/>
              <a:t>)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output </a:t>
            </a:r>
            <a:r>
              <a:rPr lang="en-US" altLang="zh-CN" sz="1600" dirty="0"/>
              <a:t>SEG_PEN,	//</a:t>
            </a:r>
            <a:r>
              <a:rPr lang="zh-CN" altLang="en-US" sz="1600" dirty="0"/>
              <a:t>七段码显示刷新使能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          </a:t>
            </a:r>
            <a:r>
              <a:rPr lang="en-US" altLang="zh-CN" sz="1600" b="1" dirty="0">
                <a:solidFill>
                  <a:srgbClr val="3333FF"/>
                </a:solidFill>
              </a:rPr>
              <a:t>output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seg_clrn</a:t>
            </a:r>
            <a:r>
              <a:rPr lang="en-US" altLang="zh-CN" sz="1600" dirty="0"/>
              <a:t>		//</a:t>
            </a:r>
            <a:r>
              <a:rPr lang="zh-CN" altLang="en-US" sz="1600" dirty="0"/>
              <a:t>七段码显示清零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1600" dirty="0"/>
              <a:t>		</a:t>
            </a:r>
            <a:r>
              <a:rPr lang="en-US" altLang="zh-CN" sz="1600" dirty="0"/>
              <a:t>         </a:t>
            </a:r>
            <a:r>
              <a:rPr lang="zh-CN" altLang="en-US" sz="1600" dirty="0"/>
              <a:t> </a:t>
            </a:r>
            <a:r>
              <a:rPr lang="en-US" altLang="zh-CN" sz="1600" dirty="0"/>
              <a:t>);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3333FF"/>
                </a:solidFill>
              </a:rPr>
              <a:t>endmodule</a:t>
            </a:r>
            <a:endParaRPr lang="en-US" altLang="zh-CN" sz="2000" b="1" dirty="0">
              <a:solidFill>
                <a:srgbClr val="3333FF"/>
              </a:solidFill>
            </a:endParaRP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3333FF"/>
              </a:solidFill>
            </a:endParaRP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3333FF"/>
                </a:solidFill>
              </a:rPr>
              <a:t>module </a:t>
            </a:r>
            <a:r>
              <a:rPr lang="en-US" altLang="zh-CN" sz="2000" dirty="0"/>
              <a:t>         </a:t>
            </a:r>
            <a:r>
              <a:rPr lang="en-US" altLang="zh-CN" sz="2000" b="1" dirty="0">
                <a:solidFill>
                  <a:srgbClr val="FF0000"/>
                </a:solidFill>
              </a:rPr>
              <a:t>Seg7_Dev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/>
              <a:t>[31:0] </a:t>
            </a:r>
            <a:r>
              <a:rPr lang="en-US" altLang="zh-CN" sz="2000" dirty="0" err="1"/>
              <a:t>disp_num</a:t>
            </a:r>
            <a:r>
              <a:rPr lang="en-US" altLang="zh-CN" sz="2000" dirty="0"/>
              <a:t>,  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U5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/>
              <a:t>[1:0]SW,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U9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 err="1"/>
              <a:t>flash_clk</a:t>
            </a:r>
            <a:r>
              <a:rPr lang="en-US" altLang="zh-CN" sz="2000" dirty="0"/>
              <a:t>,	     	//</a:t>
            </a:r>
            <a:r>
              <a:rPr lang="zh-CN" altLang="en-US" sz="2000" dirty="0"/>
              <a:t>通用分频器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zh-CN" altLang="en-US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/>
              <a:t>[1:0] Scanning,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U8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/>
              <a:t>[3:0] pointing,	 //</a:t>
            </a:r>
            <a:r>
              <a:rPr lang="zh-CN" altLang="en-US" sz="2000" dirty="0"/>
              <a:t>来自</a:t>
            </a:r>
            <a:r>
              <a:rPr lang="en-US" altLang="zh-CN" sz="2000" dirty="0"/>
              <a:t>U5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input wire </a:t>
            </a:r>
            <a:r>
              <a:rPr lang="en-US" altLang="zh-CN" sz="2000" dirty="0"/>
              <a:t>[3:0] blinking,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U5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 wire </a:t>
            </a:r>
            <a:r>
              <a:rPr lang="en-US" altLang="zh-CN" sz="2000" dirty="0"/>
              <a:t>[3:0] AN,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3333FF"/>
                </a:solidFill>
              </a:rPr>
              <a:t>output </a:t>
            </a:r>
            <a:r>
              <a:rPr lang="en-US" altLang="zh-CN" sz="2000" b="1" dirty="0" err="1">
                <a:solidFill>
                  <a:srgbClr val="3333FF"/>
                </a:solidFill>
              </a:rPr>
              <a:t>reg</a:t>
            </a:r>
            <a:r>
              <a:rPr lang="en-US" altLang="zh-CN" sz="2000" b="1" dirty="0">
                <a:solidFill>
                  <a:srgbClr val="3333FF"/>
                </a:solidFill>
              </a:rPr>
              <a:t> </a:t>
            </a:r>
            <a:r>
              <a:rPr lang="en-US" altLang="zh-CN" sz="2000" dirty="0"/>
              <a:t>[7:0] SEGMENT );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U5</a:t>
            </a: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3333FF"/>
                </a:solidFill>
              </a:rPr>
              <a:t>endmodule</a:t>
            </a:r>
            <a:endParaRPr lang="en-US" altLang="zh-CN" sz="2000" b="1" dirty="0">
              <a:solidFill>
                <a:srgbClr val="3333FF"/>
              </a:solidFill>
            </a:endParaRPr>
          </a:p>
          <a:p>
            <a:pPr marL="400050" lvl="1" indent="0">
              <a:lnSpc>
                <a:spcPts val="17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3333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46DCE2-AFA3-4FAB-9BA4-3BC64248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6" y="4581128"/>
            <a:ext cx="1969325" cy="1541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035E32-491A-4521-A347-8DBF489A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75356"/>
            <a:ext cx="1695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9165704" cy="95436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外部设备模块：</a:t>
            </a:r>
            <a:r>
              <a:rPr lang="en-US" altLang="zh-CN" sz="3600" dirty="0"/>
              <a:t>GPIO</a:t>
            </a:r>
            <a:r>
              <a:rPr lang="zh-CN" altLang="en-US" sz="3600" dirty="0"/>
              <a:t>设备二</a:t>
            </a:r>
            <a:r>
              <a:rPr lang="zh-CN" altLang="en-US" sz="2800" dirty="0"/>
              <a:t>	   </a:t>
            </a:r>
            <a:r>
              <a:rPr lang="en-US" altLang="zh-CN" sz="2800" dirty="0"/>
              <a:t>  ~</a:t>
            </a:r>
            <a:r>
              <a:rPr lang="en-US" altLang="zh-CN" dirty="0">
                <a:solidFill>
                  <a:srgbClr val="FF0000"/>
                </a:solidFill>
              </a:rPr>
              <a:t>SSeg7_Dev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0" dirty="0">
                <a:solidFill>
                  <a:schemeClr val="tx1"/>
                </a:solidFill>
              </a:rPr>
              <a:t>七段码显示输出设备模块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需要通过接口模块</a:t>
            </a:r>
            <a:r>
              <a:rPr lang="en-US" altLang="zh-CN" sz="2200" b="1" dirty="0">
                <a:solidFill>
                  <a:srgbClr val="FF0000"/>
                </a:solidFill>
              </a:rPr>
              <a:t>Multi_8CH32</a:t>
            </a:r>
            <a:r>
              <a:rPr lang="zh-CN" altLang="en-US" sz="2000" dirty="0">
                <a:solidFill>
                  <a:prstClr val="black"/>
                </a:solidFill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</a:rPr>
              <a:t>CPU</a:t>
            </a:r>
            <a:r>
              <a:rPr lang="zh-CN" altLang="en-US" sz="2000" dirty="0">
                <a:solidFill>
                  <a:prstClr val="black"/>
                </a:solidFill>
              </a:rPr>
              <a:t>连接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en-US" altLang="zh-CN" sz="2000" dirty="0"/>
              <a:t>E0000000 - EFFFFFFF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/>
              <a:t>FFFFFE00-FFFFFEFF</a:t>
            </a:r>
            <a:r>
              <a:rPr lang="en-US" altLang="zh-CN" sz="2000" dirty="0">
                <a:solidFill>
                  <a:prstClr val="black"/>
                </a:solidFill>
              </a:rPr>
              <a:t>) </a:t>
            </a: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0" dirty="0">
                <a:solidFill>
                  <a:schemeClr val="tx1"/>
                </a:solidFill>
              </a:rPr>
              <a:t>本实验平台</a:t>
            </a:r>
            <a:r>
              <a:rPr lang="en-US" altLang="zh-CN" sz="2800" b="0" dirty="0">
                <a:solidFill>
                  <a:schemeClr val="tx1"/>
                </a:solidFill>
              </a:rPr>
              <a:t>Seg7_Dev</a:t>
            </a:r>
            <a:r>
              <a:rPr lang="zh-CN" altLang="en-US" sz="2800" b="0" dirty="0">
                <a:solidFill>
                  <a:schemeClr val="tx1"/>
                </a:solidFill>
              </a:rPr>
              <a:t>作用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七段数码管的显示驱动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输入来自</a:t>
            </a:r>
            <a:r>
              <a:rPr lang="en-US" altLang="zh-CN" sz="2200" dirty="0">
                <a:solidFill>
                  <a:prstClr val="black"/>
                </a:solidFill>
              </a:rPr>
              <a:t>8</a:t>
            </a:r>
            <a:r>
              <a:rPr lang="zh-CN" altLang="en-US" sz="2200" dirty="0">
                <a:solidFill>
                  <a:prstClr val="black"/>
                </a:solidFill>
              </a:rPr>
              <a:t>通道选通</a:t>
            </a:r>
            <a:r>
              <a:rPr lang="en-US" altLang="zh-CN" sz="2200" dirty="0">
                <a:solidFill>
                  <a:prstClr val="black"/>
                </a:solidFill>
              </a:rPr>
              <a:t>Multi_8CH32</a:t>
            </a:r>
            <a:r>
              <a:rPr lang="zh-CN" altLang="en-US" sz="2200" dirty="0">
                <a:solidFill>
                  <a:prstClr val="black"/>
                </a:solidFill>
              </a:rPr>
              <a:t>输出的</a:t>
            </a:r>
            <a:r>
              <a:rPr lang="en-US" altLang="zh-CN" sz="2200" dirty="0">
                <a:solidFill>
                  <a:prstClr val="black"/>
                </a:solidFill>
              </a:rPr>
              <a:t>8</a:t>
            </a:r>
            <a:r>
              <a:rPr lang="zh-CN" altLang="en-US" sz="2200" dirty="0">
                <a:solidFill>
                  <a:prstClr val="black"/>
                </a:solidFill>
              </a:rPr>
              <a:t>位小数点、</a:t>
            </a:r>
            <a:r>
              <a:rPr lang="en-US" altLang="zh-CN" sz="2200" dirty="0">
                <a:solidFill>
                  <a:prstClr val="black"/>
                </a:solidFill>
              </a:rPr>
              <a:t>8</a:t>
            </a:r>
            <a:r>
              <a:rPr lang="zh-CN" altLang="en-US" sz="2200" dirty="0">
                <a:solidFill>
                  <a:prstClr val="black"/>
                </a:solidFill>
              </a:rPr>
              <a:t>位七段码使能、动态刷新频率、</a:t>
            </a:r>
            <a:r>
              <a:rPr lang="en-US" altLang="zh-CN" sz="2200" dirty="0">
                <a:solidFill>
                  <a:prstClr val="black"/>
                </a:solidFill>
              </a:rPr>
              <a:t>32</a:t>
            </a:r>
            <a:r>
              <a:rPr lang="zh-CN" altLang="en-US" sz="2200" dirty="0">
                <a:solidFill>
                  <a:prstClr val="black"/>
                </a:solidFill>
              </a:rPr>
              <a:t>位待显示数据以及拨码</a:t>
            </a:r>
            <a:r>
              <a:rPr lang="en-US" altLang="zh-CN" sz="2200" dirty="0">
                <a:solidFill>
                  <a:srgbClr val="FF0000"/>
                </a:solidFill>
              </a:rPr>
              <a:t>SW[1:0]</a:t>
            </a:r>
            <a:r>
              <a:rPr lang="zh-CN" altLang="en-US" sz="2200" dirty="0">
                <a:solidFill>
                  <a:prstClr val="black"/>
                </a:solidFill>
              </a:rPr>
              <a:t>的控制信号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输出七段显示数据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拨码控制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SW[0]=1</a:t>
            </a:r>
            <a:r>
              <a:rPr lang="zh-CN" altLang="en-US" sz="2400" dirty="0">
                <a:solidFill>
                  <a:prstClr val="black"/>
                </a:solidFill>
              </a:rPr>
              <a:t>，显示文本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SW[0]=0</a:t>
            </a:r>
            <a:r>
              <a:rPr lang="zh-CN" altLang="en-US" sz="2400" dirty="0">
                <a:solidFill>
                  <a:prstClr val="black"/>
                </a:solidFill>
              </a:rPr>
              <a:t>，显示图形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SW[1]=1</a:t>
            </a:r>
            <a:r>
              <a:rPr lang="zh-CN" altLang="en-US" sz="2400" dirty="0">
                <a:solidFill>
                  <a:prstClr val="black"/>
                </a:solidFill>
              </a:rPr>
              <a:t>，显示文本高</a:t>
            </a:r>
            <a:r>
              <a:rPr lang="en-US" altLang="zh-CN" sz="2400" dirty="0">
                <a:solidFill>
                  <a:prstClr val="black"/>
                </a:solidFill>
              </a:rPr>
              <a:t>16</a:t>
            </a:r>
            <a:r>
              <a:rPr lang="zh-CN" altLang="en-US" sz="2400" dirty="0">
                <a:solidFill>
                  <a:prstClr val="black"/>
                </a:solidFill>
              </a:rPr>
              <a:t>位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SW[1]=0</a:t>
            </a:r>
            <a:r>
              <a:rPr lang="zh-CN" altLang="en-US" sz="2400" dirty="0">
                <a:solidFill>
                  <a:prstClr val="black"/>
                </a:solidFill>
              </a:rPr>
              <a:t>，显示文本低</a:t>
            </a:r>
            <a:r>
              <a:rPr lang="en-US" altLang="zh-CN" sz="2400" dirty="0">
                <a:solidFill>
                  <a:prstClr val="black"/>
                </a:solidFill>
              </a:rPr>
              <a:t>16</a:t>
            </a:r>
            <a:r>
              <a:rPr lang="zh-CN" altLang="en-US" sz="2400" dirty="0">
                <a:solidFill>
                  <a:prstClr val="black"/>
                </a:solidFill>
              </a:rPr>
              <a:t>位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10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230832" y="6165304"/>
            <a:ext cx="84559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271" y="289692"/>
            <a:ext cx="9525744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通用设备二接口模块 </a:t>
            </a:r>
            <a:r>
              <a:rPr lang="en-US" altLang="zh-CN" sz="2800" dirty="0">
                <a:solidFill>
                  <a:srgbClr val="FF0000"/>
                </a:solidFill>
              </a:rPr>
              <a:t>Multi_8CH32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20072" y="1935120"/>
            <a:ext cx="3600400" cy="3077643"/>
            <a:chOff x="-36512" y="3140968"/>
            <a:chExt cx="3600400" cy="3077643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35496" y="3240272"/>
              <a:ext cx="2880320" cy="2978339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1871192" y="3573016"/>
              <a:ext cx="648072" cy="2232248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/>
                <a:t>GPIO</a:t>
              </a:r>
            </a:p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 dirty="0">
                  <a:solidFill>
                    <a:srgbClr val="FF0000"/>
                  </a:solidFill>
                  <a:latin typeface="Arial" pitchFamily="34" charset="0"/>
                </a:rPr>
                <a:t>Multi_8CH32</a:t>
              </a:r>
              <a:endParaRPr kumimoji="1" lang="en-US" altLang="zh-CN" sz="2000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 bwMode="auto">
            <a:xfrm>
              <a:off x="899592" y="5279722"/>
              <a:ext cx="100811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8" name="任意多边形 27"/>
            <p:cNvSpPr/>
            <p:nvPr/>
          </p:nvSpPr>
          <p:spPr bwMode="auto">
            <a:xfrm>
              <a:off x="1033414" y="5802436"/>
              <a:ext cx="1125810" cy="362867"/>
            </a:xfrm>
            <a:custGeom>
              <a:avLst/>
              <a:gdLst>
                <a:gd name="connsiteX0" fmla="*/ 0 w 1200150"/>
                <a:gd name="connsiteY0" fmla="*/ 328612 h 328612"/>
                <a:gd name="connsiteX1" fmla="*/ 1200150 w 1200150"/>
                <a:gd name="connsiteY1" fmla="*/ 328612 h 328612"/>
                <a:gd name="connsiteX2" fmla="*/ 1200150 w 1200150"/>
                <a:gd name="connsiteY2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328612">
                  <a:moveTo>
                    <a:pt x="0" y="328612"/>
                  </a:moveTo>
                  <a:lnTo>
                    <a:pt x="1200150" y="328612"/>
                  </a:lnTo>
                  <a:lnTo>
                    <a:pt x="1200150" y="0"/>
                  </a:lnTo>
                </a:path>
              </a:pathLst>
            </a:custGeom>
            <a:noFill/>
            <a:ln w="127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1072" y="5834408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002060"/>
                  </a:solidFill>
                </a:rPr>
                <a:t>clk_io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-36512" y="4962654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GPIOe0000000_we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右箭头 30"/>
            <p:cNvSpPr/>
            <p:nvPr/>
          </p:nvSpPr>
          <p:spPr bwMode="auto">
            <a:xfrm>
              <a:off x="1259632" y="4559642"/>
              <a:ext cx="611560" cy="432048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8513" y="4336528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4">
                      <a:lumMod val="50000"/>
                    </a:schemeClr>
                  </a:solidFill>
                </a:rPr>
                <a:t>Peripheral_in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3167336" y="3645024"/>
              <a:ext cx="396552" cy="194421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</a:rPr>
                <a:t>Seg7 Device</a:t>
              </a:r>
              <a:endParaRPr kumimoji="1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6200000">
              <a:off x="2011069" y="4828511"/>
              <a:ext cx="14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002060"/>
                  </a:solidFill>
                </a:rPr>
                <a:t>disp_num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35" name="右箭头 34"/>
            <p:cNvSpPr/>
            <p:nvPr/>
          </p:nvSpPr>
          <p:spPr bwMode="auto">
            <a:xfrm>
              <a:off x="2554761" y="4437112"/>
              <a:ext cx="649088" cy="28803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10706" y="3140968"/>
              <a:ext cx="4683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 err="1">
                  <a:solidFill>
                    <a:srgbClr val="000000"/>
                  </a:solidFill>
                </a:rPr>
                <a:t>rst</a:t>
              </a:r>
              <a:endParaRPr lang="zh-CN" altLang="en-US" dirty="0"/>
            </a:p>
          </p:txBody>
        </p:sp>
        <p:sp>
          <p:nvSpPr>
            <p:cNvPr id="37" name="任意多边形 36"/>
            <p:cNvSpPr/>
            <p:nvPr/>
          </p:nvSpPr>
          <p:spPr bwMode="auto">
            <a:xfrm flipV="1">
              <a:off x="1079104" y="3356991"/>
              <a:ext cx="1125810" cy="213197"/>
            </a:xfrm>
            <a:custGeom>
              <a:avLst/>
              <a:gdLst>
                <a:gd name="connsiteX0" fmla="*/ 0 w 1200150"/>
                <a:gd name="connsiteY0" fmla="*/ 328612 h 328612"/>
                <a:gd name="connsiteX1" fmla="*/ 1200150 w 1200150"/>
                <a:gd name="connsiteY1" fmla="*/ 328612 h 328612"/>
                <a:gd name="connsiteX2" fmla="*/ 1200150 w 1200150"/>
                <a:gd name="connsiteY2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328612">
                  <a:moveTo>
                    <a:pt x="0" y="328612"/>
                  </a:moveTo>
                  <a:lnTo>
                    <a:pt x="1200150" y="328612"/>
                  </a:lnTo>
                  <a:lnTo>
                    <a:pt x="1200150" y="0"/>
                  </a:lnTo>
                </a:path>
              </a:pathLst>
            </a:custGeom>
            <a:noFill/>
            <a:ln w="127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右箭头 37"/>
            <p:cNvSpPr/>
            <p:nvPr/>
          </p:nvSpPr>
          <p:spPr bwMode="auto">
            <a:xfrm>
              <a:off x="1259632" y="3623538"/>
              <a:ext cx="648072" cy="237510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右箭头 38"/>
            <p:cNvSpPr/>
            <p:nvPr/>
          </p:nvSpPr>
          <p:spPr bwMode="auto">
            <a:xfrm>
              <a:off x="1246932" y="4127594"/>
              <a:ext cx="648072" cy="237510"/>
            </a:xfrm>
            <a:prstGeom prst="righ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20770" y="3839562"/>
              <a:ext cx="461665" cy="32316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…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992" y="3573016"/>
              <a:ext cx="12606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50000"/>
                    </a:schemeClr>
                  </a:solidFill>
                </a:rPr>
                <a:t>Test_data0</a:t>
              </a:r>
              <a:endParaRPr lang="zh-CN" altLang="en-US" sz="1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9784" y="4068286"/>
              <a:ext cx="12606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50000"/>
                    </a:schemeClr>
                  </a:solidFill>
                </a:rPr>
                <a:t>Test_data7</a:t>
              </a:r>
              <a:endParaRPr lang="zh-CN" altLang="en-US" sz="1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5431" y="3839562"/>
              <a:ext cx="461665" cy="32316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en-US" altLang="zh-CN" b="1" dirty="0">
                  <a:solidFill>
                    <a:schemeClr val="accent4">
                      <a:lumMod val="50000"/>
                    </a:schemeClr>
                  </a:solidFill>
                </a:rPr>
                <a:t>…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右箭头 43"/>
            <p:cNvSpPr/>
            <p:nvPr/>
          </p:nvSpPr>
          <p:spPr bwMode="auto">
            <a:xfrm>
              <a:off x="683568" y="5445224"/>
              <a:ext cx="1152128" cy="144016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5496" y="5488656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chemeClr val="accent4">
                      <a:lumMod val="50000"/>
                    </a:schemeClr>
                  </a:solidFill>
                </a:rPr>
                <a:t>Peripheral_in</a:t>
              </a:r>
              <a:endParaRPr lang="zh-CN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GPIO</a:t>
            </a:r>
            <a:r>
              <a:rPr lang="zh-CN" altLang="en-US" sz="2800" dirty="0">
                <a:solidFill>
                  <a:schemeClr val="tx1"/>
                </a:solidFill>
              </a:rPr>
              <a:t>输出设备二接口模块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en-US" altLang="zh-CN" sz="2000" dirty="0"/>
              <a:t>E0000000 - EFFFFFFF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/>
              <a:t>FFFFFE00-FFFFFEFF</a:t>
            </a:r>
            <a:r>
              <a:rPr lang="en-US" altLang="zh-CN" sz="2000" dirty="0">
                <a:solidFill>
                  <a:prstClr val="black"/>
                </a:solidFill>
              </a:rPr>
              <a:t>) 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读写控制信号：</a:t>
            </a:r>
            <a:r>
              <a:rPr lang="en-US" altLang="zh-CN" sz="2000" b="1" dirty="0">
                <a:solidFill>
                  <a:srgbClr val="FF0000"/>
                </a:solidFill>
              </a:rPr>
              <a:t>GPIOe0000000_we(GPIOfffffe00_we)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7</a:t>
            </a:r>
            <a:r>
              <a:rPr lang="zh-CN" altLang="en-US" sz="2200" dirty="0">
                <a:solidFill>
                  <a:prstClr val="black"/>
                </a:solidFill>
              </a:rPr>
              <a:t>段码输出设备接口模块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逻辑实验显示通道选择模块改造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通道</a:t>
            </a:r>
            <a:r>
              <a:rPr lang="en-US" altLang="zh-CN" sz="2200" dirty="0">
                <a:solidFill>
                  <a:prstClr val="black"/>
                </a:solidFill>
              </a:rPr>
              <a:t>0</a:t>
            </a:r>
            <a:r>
              <a:rPr lang="zh-CN" altLang="en-US" sz="2200" dirty="0">
                <a:solidFill>
                  <a:prstClr val="black"/>
                </a:solidFill>
              </a:rPr>
              <a:t>作为显示设备接口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lang="en-US" altLang="zh-CN" sz="2000" b="1" dirty="0">
                <a:solidFill>
                  <a:srgbClr val="FF0000"/>
                </a:solidFill>
              </a:rPr>
              <a:t>GPIOe0000000_we=1</a:t>
            </a: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lang="en-US" altLang="zh-CN" sz="2000" b="1" dirty="0">
                <a:solidFill>
                  <a:srgbClr val="FF0000"/>
                </a:solidFill>
              </a:rPr>
              <a:t>CLK</a:t>
            </a:r>
            <a:r>
              <a:rPr lang="zh-CN" altLang="en-US" sz="2000" b="1" dirty="0">
                <a:solidFill>
                  <a:srgbClr val="FF0000"/>
                </a:solidFill>
              </a:rPr>
              <a:t>上升沿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通道</a:t>
            </a:r>
            <a:r>
              <a:rPr lang="en-US" altLang="zh-CN" sz="2200" dirty="0">
                <a:solidFill>
                  <a:prstClr val="black"/>
                </a:solidFill>
              </a:rPr>
              <a:t>1-7</a:t>
            </a:r>
            <a:r>
              <a:rPr lang="zh-CN" altLang="en-US" sz="2200" dirty="0">
                <a:solidFill>
                  <a:prstClr val="black"/>
                </a:solidFill>
              </a:rPr>
              <a:t>作为调试测试信号显示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本实验用</a:t>
            </a:r>
            <a:r>
              <a:rPr lang="en-US" altLang="zh-CN" sz="2800" dirty="0">
                <a:solidFill>
                  <a:schemeClr val="tx1"/>
                </a:solidFill>
              </a:rPr>
              <a:t>IP </a:t>
            </a:r>
            <a:r>
              <a:rPr lang="zh-CN" altLang="en-US" sz="2800" dirty="0">
                <a:solidFill>
                  <a:schemeClr val="tx1"/>
                </a:solidFill>
              </a:rPr>
              <a:t>软核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U5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>
                <a:solidFill>
                  <a:prstClr val="black"/>
                </a:solidFill>
              </a:rPr>
              <a:t>Multi_8CH32.veo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b="1" dirty="0">
                <a:solidFill>
                  <a:srgbClr val="FF0000"/>
                </a:solidFill>
              </a:rPr>
              <a:t> Multi_8CH32_IO.v</a:t>
            </a:r>
          </a:p>
          <a:p>
            <a:pPr>
              <a:buClr>
                <a:srgbClr val="4BACC6">
                  <a:lumMod val="75000"/>
                </a:srgbClr>
              </a:buCl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48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230191" y="203433"/>
            <a:ext cx="7870825" cy="955675"/>
          </a:xfrm>
        </p:spPr>
        <p:txBody>
          <a:bodyPr>
            <a:normAutofit/>
          </a:bodyPr>
          <a:lstStyle/>
          <a:p>
            <a:r>
              <a:rPr lang="zh-CN" altLang="en-US" dirty="0"/>
              <a:t>八数据通路模块：</a:t>
            </a:r>
            <a:r>
              <a:rPr lang="en-US" altLang="zh-CN" dirty="0"/>
              <a:t>Multi_8CH32</a:t>
            </a:r>
            <a:endParaRPr dirty="0"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191" y="1159108"/>
            <a:ext cx="8229600" cy="5688632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多路选择器的简单应用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>
                <a:latin typeface="+mn-ea"/>
              </a:rPr>
              <a:t>功能：多路信号显示选择控制</a:t>
            </a:r>
            <a:endParaRPr lang="en-US" altLang="zh-CN" sz="2400" dirty="0"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latin typeface="+mn-ea"/>
              </a:rPr>
              <a:t>用于</a:t>
            </a:r>
            <a:r>
              <a:rPr lang="en-US" altLang="zh-CN" sz="2000" dirty="0"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cs typeface="Times New Roman" panose="02020603050405020304" pitchFamily="18" charset="0"/>
              </a:rPr>
              <a:t>等</a:t>
            </a:r>
            <a:r>
              <a:rPr lang="zh-CN" altLang="en-US" sz="2000" dirty="0">
                <a:latin typeface="+mn-ea"/>
              </a:rPr>
              <a:t>各类信号的调试和测试</a:t>
            </a:r>
            <a:endParaRPr lang="en-US" altLang="zh-CN" sz="2000" dirty="0"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latin typeface="+mn-ea"/>
              </a:rPr>
              <a:t>由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个或多个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选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选择器构成</a:t>
            </a:r>
            <a:endParaRPr lang="en-US" sz="2000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八路数据通路</a:t>
            </a:r>
            <a:r>
              <a:rPr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endParaRPr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itchFamily="18" charset="0"/>
              </a:rPr>
              <a:t>与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8</a:t>
            </a:r>
            <a:r>
              <a:rPr lang="zh-CN" altLang="en-US" sz="2400" dirty="0">
                <a:solidFill>
                  <a:prstClr val="black"/>
                </a:solidFill>
                <a:cs typeface="Times New Roman" pitchFamily="18" charset="0"/>
              </a:rPr>
              <a:t>位</a:t>
            </a:r>
            <a:r>
              <a:rPr sz="2400" dirty="0">
                <a:solidFill>
                  <a:prstClr val="black"/>
                </a:solidFill>
                <a:cs typeface="Times New Roman" pitchFamily="18" charset="0"/>
              </a:rPr>
              <a:t>七段显示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32</a:t>
            </a:r>
            <a:r>
              <a:rPr lang="zh-CN" altLang="en-US" sz="2400" dirty="0">
                <a:solidFill>
                  <a:prstClr val="black"/>
                </a:solidFill>
                <a:cs typeface="Times New Roman" pitchFamily="18" charset="0"/>
              </a:rPr>
              <a:t>位数据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cs typeface="Times New Roman" pitchFamily="18" charset="0"/>
              </a:rPr>
              <a:t>器连接</a:t>
            </a:r>
            <a:endParaRPr lang="en-US" altLang="zh-CN" sz="2400" dirty="0">
              <a:solidFill>
                <a:prstClr val="black"/>
              </a:solidFill>
              <a:cs typeface="Times New Roman" pitchFamily="18" charset="0"/>
            </a:endParaRPr>
          </a:p>
          <a:p>
            <a:pPr lvl="1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I/O</a:t>
            </a:r>
            <a:r>
              <a:rPr lang="zh-CN" altLang="en-US" sz="2400" dirty="0">
                <a:solidFill>
                  <a:prstClr val="black"/>
                </a:solidFill>
                <a:cs typeface="Times New Roman" pitchFamily="18" charset="0"/>
              </a:rPr>
              <a:t>接口接口信号功能</a:t>
            </a:r>
            <a:endParaRPr lang="en-US" altLang="zh-CN" sz="24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itchFamily="18" charset="0"/>
              </a:rPr>
              <a:t>clk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：同步时钟</a:t>
            </a:r>
            <a:r>
              <a:rPr lang="en-US" sz="1800" dirty="0">
                <a:solidFill>
                  <a:prstClr val="black"/>
                </a:solidFill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后期扩展预留</a:t>
            </a:r>
            <a:r>
              <a:rPr lang="en-US" sz="1800" dirty="0">
                <a:solidFill>
                  <a:prstClr val="black"/>
                </a:solidFill>
                <a:cs typeface="Times New Roman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itchFamily="18" charset="0"/>
              </a:rPr>
              <a:t>rst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：复位信号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后期扩展预留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)</a:t>
            </a: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EN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：使能信号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仅控制通道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0)</a:t>
            </a: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SW[7:5]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：通道选择控制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，控制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data[7:1]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输出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itchFamily="18" charset="0"/>
              </a:rPr>
              <a:t>Point_in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(63:0)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：小数点输入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3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每个通道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8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位，共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64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位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LES(63:0)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  <a:sym typeface="Wingdings" panose="05000000000000000000" pitchFamily="2" charset="2"/>
              </a:rPr>
              <a:t>：使能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  <a:sym typeface="Wingdings" panose="05000000000000000000" pitchFamily="2" charset="2"/>
              </a:rPr>
              <a:t>LED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闪烁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)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控制输入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3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每个通道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8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位，共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64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位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Data0-Data7[31:0]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：数据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输入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通道</a:t>
            </a:r>
            <a:r>
              <a:rPr lang="en-US" sz="1800" dirty="0">
                <a:solidFill>
                  <a:prstClr val="black"/>
                </a:solidFill>
                <a:cs typeface="Times New Roman" pitchFamily="18" charset="0"/>
              </a:rPr>
              <a:t>(Data0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特殊</a:t>
            </a:r>
            <a:r>
              <a:rPr lang="en-US" sz="1800" dirty="0">
                <a:solidFill>
                  <a:prstClr val="black"/>
                </a:solidFill>
                <a:cs typeface="Times New Roman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itchFamily="18" charset="0"/>
              </a:rPr>
              <a:t>LES_out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(7:0) 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：当前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使能</a:t>
            </a:r>
            <a:r>
              <a:rPr sz="1800" dirty="0">
                <a:solidFill>
                  <a:prstClr val="black"/>
                </a:solidFill>
                <a:cs typeface="Times New Roman" pitchFamily="18" charset="0"/>
              </a:rPr>
              <a:t>位输出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itchFamily="18" charset="0"/>
              </a:rPr>
              <a:t>Point_out</a:t>
            </a:r>
            <a:r>
              <a:rPr lang="en-US" altLang="zh-CN" sz="1800" dirty="0">
                <a:solidFill>
                  <a:prstClr val="black"/>
                </a:solidFill>
                <a:cs typeface="Times New Roman" pitchFamily="18" charset="0"/>
              </a:rPr>
              <a:t>(7:0)</a:t>
            </a:r>
            <a:r>
              <a:rPr lang="zh-CN" altLang="en-US" sz="1800" dirty="0">
                <a:solidFill>
                  <a:prstClr val="black"/>
                </a:solidFill>
                <a:cs typeface="Times New Roman" pitchFamily="18" charset="0"/>
              </a:rPr>
              <a:t>：当前小数点输出</a:t>
            </a:r>
            <a:endParaRPr lang="en-US" altLang="zh-CN" sz="18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E1E70-3710-4A32-839C-A9D89F97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8C6B2-FA90-4EBF-B312-7477078D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90" y="1774098"/>
            <a:ext cx="2540747" cy="38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86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597" y="260648"/>
            <a:ext cx="7869560" cy="95436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通用设备二接口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</a:rPr>
              <a:t>Multi_8CH32_IO.v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6127" y="1147170"/>
            <a:ext cx="8491746" cy="5733256"/>
          </a:xfrm>
          <a:solidFill>
            <a:schemeClr val="bg1"/>
          </a:solidFill>
        </p:spPr>
        <p:txBody>
          <a:bodyPr/>
          <a:lstStyle/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1" dirty="0">
                <a:solidFill>
                  <a:srgbClr val="3333FF"/>
                </a:solidFill>
              </a:rPr>
              <a:t>module </a:t>
            </a:r>
            <a:r>
              <a:rPr lang="en-US" altLang="zh-CN" sz="1800" dirty="0"/>
              <a:t>         	    </a:t>
            </a:r>
            <a:r>
              <a:rPr lang="en-US" altLang="zh-CN" sz="1800" b="1" dirty="0">
                <a:solidFill>
                  <a:srgbClr val="FF0000"/>
                </a:solidFill>
              </a:rPr>
              <a:t>Multi_8CH32  </a:t>
            </a:r>
            <a:r>
              <a:rPr lang="en-US" altLang="zh-CN" sz="1800" dirty="0"/>
              <a:t>( 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 err="1"/>
              <a:t>clk</a:t>
            </a:r>
            <a:r>
              <a:rPr lang="en-US" altLang="zh-CN" sz="1800" dirty="0"/>
              <a:t>,	        		//</a:t>
            </a:r>
            <a:r>
              <a:rPr lang="en-US" altLang="zh-CN" sz="1800" dirty="0" err="1"/>
              <a:t>io_clk</a:t>
            </a:r>
            <a:r>
              <a:rPr lang="zh-CN" altLang="en-US" sz="1800" dirty="0"/>
              <a:t>，同步</a:t>
            </a:r>
            <a:r>
              <a:rPr lang="en-US" altLang="zh-CN" sz="1800" dirty="0"/>
              <a:t>CPU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 err="1"/>
              <a:t>rst</a:t>
            </a:r>
            <a:r>
              <a:rPr lang="en-US" altLang="zh-CN" sz="1800" dirty="0"/>
              <a:t>,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/>
              <a:t>EN, 		//=1, </a:t>
            </a:r>
            <a:r>
              <a:rPr lang="zh-CN" altLang="en-US" sz="1800" dirty="0"/>
              <a:t>通道</a:t>
            </a:r>
            <a:r>
              <a:rPr lang="en-US" altLang="zh-CN" sz="1800" dirty="0"/>
              <a:t>0</a:t>
            </a:r>
            <a:r>
              <a:rPr lang="zh-CN" altLang="en-US" sz="1800" dirty="0"/>
              <a:t>显示</a:t>
            </a:r>
            <a:endParaRPr lang="en-US" altLang="zh-CN" sz="18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[63:0]</a:t>
            </a:r>
            <a:r>
              <a:rPr lang="en-US" altLang="zh-CN" sz="1800" dirty="0" err="1"/>
              <a:t>point_in</a:t>
            </a:r>
            <a:r>
              <a:rPr lang="en-US" altLang="zh-CN" sz="1800" dirty="0"/>
              <a:t>,</a:t>
            </a:r>
            <a:r>
              <a:rPr lang="en-US" altLang="zh-CN" sz="2000" dirty="0"/>
              <a:t> //</a:t>
            </a:r>
            <a:r>
              <a:rPr lang="zh-CN" altLang="en-US" sz="1400" dirty="0"/>
              <a:t>针对</a:t>
            </a:r>
            <a:r>
              <a:rPr lang="en-US" altLang="zh-CN" sz="1400" dirty="0"/>
              <a:t>8</a:t>
            </a:r>
            <a:r>
              <a:rPr lang="zh-CN" altLang="en-US" sz="1400" dirty="0"/>
              <a:t>个显示通道各</a:t>
            </a:r>
            <a:r>
              <a:rPr lang="en-US" altLang="zh-CN" sz="1400" dirty="0"/>
              <a:t>8</a:t>
            </a:r>
            <a:r>
              <a:rPr lang="zh-CN" altLang="en-US" sz="1400" dirty="0"/>
              <a:t>个小数点</a:t>
            </a:r>
            <a:endParaRPr lang="en-US" altLang="zh-CN" sz="14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0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[63:0]</a:t>
            </a:r>
            <a:r>
              <a:rPr lang="en-US" altLang="zh-CN" sz="1800" dirty="0" err="1"/>
              <a:t>blink_in</a:t>
            </a:r>
            <a:r>
              <a:rPr lang="en-US" altLang="zh-CN" sz="1800" dirty="0"/>
              <a:t>,     </a:t>
            </a:r>
            <a:r>
              <a:rPr lang="en-US" altLang="zh-CN" sz="1600" dirty="0"/>
              <a:t>//</a:t>
            </a:r>
            <a:r>
              <a:rPr lang="zh-CN" altLang="en-US" sz="1400" dirty="0"/>
              <a:t>针对</a:t>
            </a:r>
            <a:r>
              <a:rPr lang="en-US" altLang="zh-CN" sz="1400" dirty="0"/>
              <a:t>8</a:t>
            </a:r>
            <a:r>
              <a:rPr lang="zh-CN" altLang="en-US" sz="1400" dirty="0"/>
              <a:t>个通道各</a:t>
            </a:r>
            <a:r>
              <a:rPr lang="en-US" altLang="zh-CN" sz="1400" dirty="0"/>
              <a:t>8</a:t>
            </a:r>
            <a:r>
              <a:rPr lang="zh-CN" altLang="en-US" sz="1400" dirty="0"/>
              <a:t>位闪烁控制</a:t>
            </a:r>
            <a:endParaRPr lang="en-US" altLang="zh-CN" sz="14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/>
              <a:t>[2:0] Test,	         	//</a:t>
            </a:r>
            <a:r>
              <a:rPr lang="zh-CN" altLang="en-US" sz="1800" dirty="0"/>
              <a:t>通道选择</a:t>
            </a:r>
            <a:r>
              <a:rPr lang="en-US" altLang="zh-CN" sz="1800" dirty="0"/>
              <a:t>SW[7:5]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/>
              <a:t>[31:0] Data0,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0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 [31:0] data0,	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1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</a:t>
            </a:r>
            <a:r>
              <a:rPr lang="en-US" altLang="zh-CN" sz="1800" dirty="0"/>
              <a:t>t [31:0] data1,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2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 [31:0] data2,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3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 [31:0]  data3,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4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</a:t>
            </a:r>
            <a:r>
              <a:rPr lang="en-US" altLang="zh-CN" sz="1800" dirty="0"/>
              <a:t> [31:0]  data4,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5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/>
              <a:t>[31:0]  data5,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6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input </a:t>
            </a:r>
            <a:r>
              <a:rPr lang="en-US" altLang="zh-CN" sz="1800" dirty="0"/>
              <a:t>[31:0]  data6,      	//</a:t>
            </a:r>
            <a:r>
              <a:rPr lang="zh-CN" altLang="en-US" sz="1800" dirty="0"/>
              <a:t>通道</a:t>
            </a:r>
            <a:r>
              <a:rPr lang="en-US" altLang="zh-CN" sz="1800" dirty="0"/>
              <a:t>7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18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output </a:t>
            </a:r>
            <a:r>
              <a:rPr lang="en-US" altLang="zh-CN" sz="1800" b="1" dirty="0" err="1">
                <a:solidFill>
                  <a:srgbClr val="3333FF"/>
                </a:solidFill>
              </a:rPr>
              <a:t>reg</a:t>
            </a:r>
            <a:r>
              <a:rPr lang="en-US" altLang="zh-CN" sz="1800" dirty="0"/>
              <a:t>[3:0] </a:t>
            </a:r>
            <a:r>
              <a:rPr lang="en-US" altLang="zh-CN" sz="1800" dirty="0" err="1"/>
              <a:t>point_out</a:t>
            </a:r>
            <a:r>
              <a:rPr lang="en-US" altLang="zh-CN" sz="1800" dirty="0"/>
              <a:t>,	//</a:t>
            </a:r>
            <a:r>
              <a:rPr lang="zh-CN" altLang="en-US" sz="1800" dirty="0"/>
              <a:t>小数点输出</a:t>
            </a:r>
            <a:endParaRPr lang="en-US" altLang="zh-CN" sz="18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output </a:t>
            </a:r>
            <a:r>
              <a:rPr lang="en-US" altLang="zh-CN" sz="1800" b="1" dirty="0" err="1">
                <a:solidFill>
                  <a:srgbClr val="3333FF"/>
                </a:solidFill>
              </a:rPr>
              <a:t>reg</a:t>
            </a:r>
            <a:r>
              <a:rPr lang="en-US" altLang="zh-CN" sz="1800" dirty="0"/>
              <a:t>[3:0] </a:t>
            </a:r>
            <a:r>
              <a:rPr lang="en-US" altLang="zh-CN" sz="1800" dirty="0" err="1"/>
              <a:t>blink_out</a:t>
            </a:r>
            <a:r>
              <a:rPr lang="en-US" altLang="zh-CN" sz="1800" dirty="0"/>
              <a:t>,    	//</a:t>
            </a:r>
            <a:r>
              <a:rPr lang="zh-CN" altLang="en-US" sz="1800" dirty="0"/>
              <a:t>闪烁控制输出</a:t>
            </a:r>
            <a:endParaRPr lang="en-US" altLang="zh-CN" sz="18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	</a:t>
            </a:r>
            <a:r>
              <a:rPr lang="en-US" altLang="zh-CN" sz="1800" b="1" dirty="0">
                <a:solidFill>
                  <a:srgbClr val="3333FF"/>
                </a:solidFill>
              </a:rPr>
              <a:t>output</a:t>
            </a:r>
            <a:r>
              <a:rPr lang="en-US" altLang="zh-CN" sz="1800" dirty="0"/>
              <a:t> [31:0]    </a:t>
            </a:r>
            <a:r>
              <a:rPr lang="en-US" altLang="zh-CN" sz="1800" dirty="0" err="1"/>
              <a:t>disp_num</a:t>
            </a:r>
            <a:r>
              <a:rPr lang="en-US" altLang="zh-CN" sz="1800" dirty="0"/>
              <a:t>      //</a:t>
            </a:r>
            <a:r>
              <a:rPr lang="zh-CN" altLang="en-US" sz="1800" dirty="0"/>
              <a:t>接入</a:t>
            </a:r>
            <a:r>
              <a:rPr lang="en-US" altLang="zh-CN" sz="1800" dirty="0"/>
              <a:t>7</a:t>
            </a:r>
            <a:r>
              <a:rPr lang="zh-CN" altLang="en-US" sz="1800" dirty="0"/>
              <a:t>段显示器</a:t>
            </a:r>
            <a:endParaRPr lang="en-US" altLang="zh-CN" sz="18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/>
              <a:t>			             );</a:t>
            </a:r>
            <a:endParaRPr lang="en-US" altLang="zh-CN" sz="1800" b="1" dirty="0">
              <a:solidFill>
                <a:srgbClr val="3333FF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b="1" dirty="0">
                <a:solidFill>
                  <a:srgbClr val="3333FF"/>
                </a:solidFill>
              </a:rPr>
              <a:t> </a:t>
            </a:r>
            <a:r>
              <a:rPr lang="en-US" altLang="zh-CN" sz="1800" b="1" dirty="0" err="1">
                <a:solidFill>
                  <a:srgbClr val="3333FF"/>
                </a:solidFill>
              </a:rPr>
              <a:t>endmodule</a:t>
            </a:r>
            <a:endParaRPr lang="zh-CN" altLang="en-US" sz="1800" b="1" dirty="0">
              <a:solidFill>
                <a:srgbClr val="3333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722084-4321-43AA-90C9-83328881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62941"/>
            <a:ext cx="2631926" cy="39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6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>
          <a:xfrm>
            <a:off x="334119" y="188640"/>
            <a:ext cx="8540750" cy="1143001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zh-CN" sz="3600" dirty="0">
                <a:solidFill>
                  <a:srgbClr val="FF0000"/>
                </a:solidFill>
              </a:rPr>
              <a:t>Multi_8CH32</a:t>
            </a:r>
            <a:r>
              <a:rPr lang="zh-CN" altLang="en-US" sz="3600" dirty="0"/>
              <a:t>调用信号关系</a:t>
            </a:r>
            <a:endParaRPr lang="zh-CN" altLang="en-US" sz="3200" dirty="0"/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>
          <a:xfrm>
            <a:off x="269131" y="1129178"/>
            <a:ext cx="8540750" cy="5468173"/>
          </a:xfrm>
          <a:solidFill>
            <a:schemeClr val="bg1"/>
          </a:solidFill>
        </p:spPr>
        <p:txBody>
          <a:bodyPr/>
          <a:lstStyle/>
          <a:p>
            <a:pPr lvl="1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Multi_8CH32</a:t>
            </a:r>
            <a:r>
              <a:rPr lang="en-US" altLang="zh-CN" sz="200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U5</a:t>
            </a:r>
            <a:r>
              <a:rPr lang="en-US" altLang="zh-CN" sz="2000" dirty="0"/>
              <a:t>( .</a:t>
            </a:r>
            <a:r>
              <a:rPr lang="en-US" altLang="zh-CN" sz="2000" dirty="0" err="1"/>
              <a:t>clk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clk_io</a:t>
            </a:r>
            <a:r>
              <a:rPr lang="en-US" altLang="zh-CN" sz="2000" dirty="0"/>
              <a:t>),  .</a:t>
            </a:r>
            <a:r>
              <a:rPr lang="en-US" altLang="zh-CN" sz="2000" dirty="0" err="1"/>
              <a:t>rst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rst</a:t>
            </a:r>
            <a:r>
              <a:rPr lang="en-US" altLang="zh-CN" sz="2000" dirty="0"/>
              <a:t>), </a:t>
            </a: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 EN(GPIOe0000000_we),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U4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. </a:t>
            </a:r>
            <a:r>
              <a:rPr lang="en-US" altLang="zh-CN" sz="2000" dirty="0" err="1"/>
              <a:t>point_in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point_in</a:t>
            </a:r>
            <a:r>
              <a:rPr lang="en-US" altLang="zh-CN" sz="2000" dirty="0"/>
              <a:t>),</a:t>
            </a:r>
            <a:r>
              <a:rPr lang="en-US" altLang="zh-CN" sz="2000" dirty="0">
                <a:solidFill>
                  <a:prstClr val="black"/>
                </a:solidFill>
              </a:rPr>
              <a:t>		//</a:t>
            </a:r>
            <a:r>
              <a:rPr lang="zh-CN" altLang="en-US" sz="2000" dirty="0">
                <a:solidFill>
                  <a:prstClr val="black"/>
                </a:solidFill>
              </a:rPr>
              <a:t>外部输入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			 </a:t>
            </a:r>
            <a:r>
              <a:rPr lang="en-US" altLang="zh-CN" sz="2000" dirty="0">
                <a:solidFill>
                  <a:prstClr val="black"/>
                </a:solidFill>
              </a:rPr>
              <a:t>.</a:t>
            </a:r>
            <a:r>
              <a:rPr lang="en-US" altLang="zh-CN" sz="2000" dirty="0" err="1">
                <a:solidFill>
                  <a:prstClr val="black"/>
                </a:solidFill>
              </a:rPr>
              <a:t>blink_in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</a:rPr>
              <a:t>blink_in</a:t>
            </a:r>
            <a:r>
              <a:rPr lang="en-US" altLang="zh-CN" sz="2000" dirty="0">
                <a:solidFill>
                  <a:prstClr val="black"/>
                </a:solidFill>
              </a:rPr>
              <a:t>), 		//</a:t>
            </a:r>
            <a:r>
              <a:rPr lang="zh-CN" altLang="en-US" sz="2000" dirty="0">
                <a:solidFill>
                  <a:prstClr val="black"/>
                </a:solidFill>
              </a:rPr>
              <a:t>外部输入</a:t>
            </a:r>
            <a:endParaRPr lang="en-US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.Test(SW_OK[7:5]), 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U9</a:t>
            </a: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.Data0(</a:t>
            </a:r>
            <a:r>
              <a:rPr lang="en-US" altLang="zh-CN" sz="2000" dirty="0" err="1"/>
              <a:t>Peripheral_in</a:t>
            </a:r>
            <a:r>
              <a:rPr lang="en-US" altLang="zh-CN" sz="2000" dirty="0"/>
              <a:t>),   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U4</a:t>
            </a:r>
            <a:endParaRPr lang="zh-CN" altLang="zh-CN" sz="2000" dirty="0"/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dirty="0"/>
              <a:t>				.data1({2‘b00,PC_out[31:2]}),   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U1</a:t>
            </a:r>
            <a:endParaRPr lang="zh-CN" altLang="zh-CN" sz="2000" dirty="0"/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dirty="0"/>
              <a:t>				.data2(</a:t>
            </a:r>
            <a:r>
              <a:rPr lang="en-US" altLang="zh-CN" sz="2000" dirty="0" err="1"/>
              <a:t>counter_out</a:t>
            </a:r>
            <a:r>
              <a:rPr lang="en-US" altLang="zh-CN" sz="2000" dirty="0"/>
              <a:t>),         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U10</a:t>
            </a:r>
            <a:endParaRPr lang="zh-CN" altLang="zh-CN" sz="2000" dirty="0"/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dirty="0"/>
              <a:t>				.data3(</a:t>
            </a:r>
            <a:r>
              <a:rPr lang="en-US" altLang="zh-CN" sz="2000" dirty="0" err="1"/>
              <a:t>Inst</a:t>
            </a:r>
            <a:r>
              <a:rPr lang="en-US" altLang="zh-CN" sz="2000" dirty="0"/>
              <a:t>),	           		//</a:t>
            </a:r>
            <a:r>
              <a:rPr lang="en-US" altLang="zh-CN" sz="2000" dirty="0" err="1"/>
              <a:t>Inst</a:t>
            </a:r>
            <a:r>
              <a:rPr lang="zh-CN" altLang="en-US" sz="2000" dirty="0"/>
              <a:t>，来自</a:t>
            </a:r>
            <a:r>
              <a:rPr lang="en-US" altLang="zh-CN" sz="2000" dirty="0"/>
              <a:t>CPU</a:t>
            </a:r>
            <a:endParaRPr lang="zh-CN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.data4(</a:t>
            </a:r>
            <a:r>
              <a:rPr lang="en-US" altLang="zh-CN" sz="2000" dirty="0" err="1"/>
              <a:t>addr_bus</a:t>
            </a:r>
            <a:r>
              <a:rPr lang="en-US" altLang="zh-CN" sz="2000" dirty="0"/>
              <a:t>),	          		 //</a:t>
            </a:r>
            <a:r>
              <a:rPr lang="zh-CN" altLang="en-US" sz="2000" dirty="0"/>
              <a:t>来自</a:t>
            </a:r>
            <a:r>
              <a:rPr lang="en-US" altLang="zh-CN" sz="2000" dirty="0"/>
              <a:t>CPU</a:t>
            </a:r>
            <a:endParaRPr lang="zh-CN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.data5(Cpu_data2bus),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CPU</a:t>
            </a:r>
            <a:endParaRPr lang="zh-CN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.data6(Cpu_data4bus),   	 	//</a:t>
            </a:r>
            <a:r>
              <a:rPr lang="zh-CN" altLang="en-US" sz="2000" dirty="0"/>
              <a:t>来自</a:t>
            </a:r>
            <a:r>
              <a:rPr lang="en-US" altLang="zh-CN" sz="2000" dirty="0"/>
              <a:t>CPU</a:t>
            </a:r>
            <a:endParaRPr lang="zh-CN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			.data7(</a:t>
            </a:r>
            <a:r>
              <a:rPr lang="en-US" altLang="zh-CN" sz="2000" dirty="0" err="1"/>
              <a:t>PC_out</a:t>
            </a:r>
            <a:r>
              <a:rPr lang="en-US" altLang="zh-CN" sz="2000" dirty="0"/>
              <a:t>),	         		//</a:t>
            </a:r>
            <a:r>
              <a:rPr lang="zh-CN" altLang="en-US" sz="2000" dirty="0"/>
              <a:t>来自</a:t>
            </a:r>
            <a:r>
              <a:rPr lang="en-US" altLang="zh-CN" sz="2000" dirty="0"/>
              <a:t>CPU; </a:t>
            </a:r>
          </a:p>
          <a:p>
            <a:pPr lvl="1">
              <a:spcBef>
                <a:spcPts val="0"/>
              </a:spcBef>
              <a:buNone/>
            </a:pPr>
            <a:endParaRPr lang="en-US" altLang="zh-CN" sz="1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.</a:t>
            </a:r>
            <a:r>
              <a:rPr lang="en-US" altLang="zh-CN" sz="2000" dirty="0" err="1"/>
              <a:t>point_out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point_out</a:t>
            </a:r>
            <a:r>
              <a:rPr lang="en-US" altLang="zh-CN" sz="2000" dirty="0"/>
              <a:t>),	      	//</a:t>
            </a:r>
            <a:r>
              <a:rPr lang="zh-CN" altLang="en-US" sz="2000" dirty="0"/>
              <a:t>输出到</a:t>
            </a:r>
            <a:r>
              <a:rPr lang="en-US" altLang="zh-CN" sz="2000" dirty="0"/>
              <a:t>U6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.</a:t>
            </a:r>
            <a:r>
              <a:rPr lang="en-US" altLang="zh-CN" sz="2000" dirty="0" err="1"/>
              <a:t>blink_out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blink_out</a:t>
            </a:r>
            <a:r>
              <a:rPr lang="en-US" altLang="zh-CN" sz="2000" dirty="0"/>
              <a:t>),    		//</a:t>
            </a:r>
            <a:r>
              <a:rPr lang="zh-CN" altLang="en-US" sz="2000" dirty="0"/>
              <a:t>输出到</a:t>
            </a:r>
            <a:r>
              <a:rPr lang="en-US" altLang="zh-CN" sz="2000" dirty="0"/>
              <a:t>U6</a:t>
            </a:r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dirty="0"/>
              <a:t>				.</a:t>
            </a:r>
            <a:r>
              <a:rPr lang="en-US" altLang="zh-CN" sz="2000" dirty="0" err="1"/>
              <a:t>disp_num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disp_num</a:t>
            </a:r>
            <a:r>
              <a:rPr lang="en-US" altLang="zh-CN" sz="2000" dirty="0"/>
              <a:t>)		//</a:t>
            </a:r>
            <a:r>
              <a:rPr lang="zh-CN" altLang="en-US" sz="2000" dirty="0"/>
              <a:t>输出到</a:t>
            </a:r>
            <a:r>
              <a:rPr lang="en-US" altLang="zh-CN" sz="2000" dirty="0"/>
              <a:t>U6</a:t>
            </a:r>
          </a:p>
          <a:p>
            <a:pPr lvl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dirty="0"/>
              <a:t>				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6927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01" y="233986"/>
            <a:ext cx="7992888" cy="9543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位数据八通道模块：调用</a:t>
            </a:r>
            <a:r>
              <a:rPr lang="en-US" altLang="zh-CN" sz="3600" dirty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MUX8T1_32</a:t>
            </a:r>
            <a:endParaRPr lang="zh-CN" altLang="en-US" sz="3600" dirty="0">
              <a:solidFill>
                <a:srgbClr val="F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5290A4-63C0-47F6-AC71-2253D1ED5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"/>
          <a:stretch/>
        </p:blipFill>
        <p:spPr>
          <a:xfrm>
            <a:off x="1" y="1187624"/>
            <a:ext cx="5448300" cy="567037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6B58B40-D15B-4E0A-98CF-8A3530D20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056" y="1070992"/>
            <a:ext cx="4067943" cy="5670376"/>
          </a:xfrm>
          <a:noFill/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控制信号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EN: 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控制通道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 = 0;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三个黄色的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RTL_REG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使能端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CE=0;	Q=0;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 = 1;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三个黄色的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RTL_REG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使能端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CE=1;	Q1=Data0;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Q2=LES[7:0];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1200" dirty="0">
                <a:solidFill>
                  <a:schemeClr val="tx1"/>
                </a:solidFill>
              </a:rPr>
              <a:t>                     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Q3=</a:t>
            </a:r>
            <a:r>
              <a:rPr lang="en-US" altLang="zh-CN" sz="12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point_in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[7:0];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控制信号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Test[2:0]: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连接拨码开关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SW[7:5];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000-111;8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种输入值，选通控制通道</a:t>
            </a:r>
            <a:r>
              <a:rPr lang="en-US" altLang="zh-CN" sz="1600" dirty="0">
                <a:solidFill>
                  <a:srgbClr val="FF0000"/>
                </a:solidFill>
              </a:rPr>
              <a:t>0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-7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.(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注：当取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000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时，选通通道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；而此时其输入数据为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Q,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又被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所以通道</a:t>
            </a:r>
            <a:r>
              <a:rPr lang="en-US" altLang="zh-CN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输出数据，需要两个使能信号同时有效）</a:t>
            </a:r>
            <a:endParaRPr lang="en-US" altLang="zh-CN" sz="16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Data0[31:0]: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通道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输入数据</a:t>
            </a:r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data1-7:    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通道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1-7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输入数据</a:t>
            </a:r>
            <a:endParaRPr lang="en-US" altLang="zh-CN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LES[63:0]:LED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驱动电平信号输入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输入</a:t>
            </a:r>
            <a:r>
              <a:rPr lang="en-US" altLang="zh-CN" sz="1600" dirty="0" err="1">
                <a:solidFill>
                  <a:schemeClr val="tx1"/>
                </a:solidFill>
              </a:rPr>
              <a:t>point_in</a:t>
            </a:r>
            <a:r>
              <a:rPr lang="en-US" altLang="zh-CN" sz="1600" dirty="0">
                <a:solidFill>
                  <a:schemeClr val="tx1"/>
                </a:solidFill>
              </a:rPr>
              <a:t>[63:0]:</a:t>
            </a:r>
            <a:r>
              <a:rPr lang="zh-CN" altLang="en-US" sz="1600" dirty="0">
                <a:solidFill>
                  <a:schemeClr val="tx1"/>
                </a:solidFill>
              </a:rPr>
              <a:t>数码管小数点输入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输出</a:t>
            </a:r>
            <a:r>
              <a:rPr lang="en-US" altLang="zh-CN" sz="1600" dirty="0">
                <a:solidFill>
                  <a:schemeClr val="tx1"/>
                </a:solidFill>
              </a:rPr>
              <a:t>MUX1_DispData:</a:t>
            </a:r>
            <a:r>
              <a:rPr lang="zh-CN" altLang="en-US" sz="1600" dirty="0">
                <a:solidFill>
                  <a:schemeClr val="tx1"/>
                </a:solidFill>
              </a:rPr>
              <a:t>被选通通道输出数据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输出</a:t>
            </a:r>
            <a:r>
              <a:rPr lang="en-US" altLang="zh-CN" sz="1600" dirty="0">
                <a:solidFill>
                  <a:schemeClr val="tx1"/>
                </a:solidFill>
              </a:rPr>
              <a:t>MUX2_Blink:</a:t>
            </a:r>
            <a:r>
              <a:rPr lang="zh-CN" altLang="en-US" sz="1600" dirty="0">
                <a:solidFill>
                  <a:schemeClr val="tx1"/>
                </a:solidFill>
              </a:rPr>
              <a:t>被选通的通道输出</a:t>
            </a:r>
            <a:r>
              <a:rPr lang="en-US" altLang="zh-CN" sz="1600" dirty="0">
                <a:solidFill>
                  <a:schemeClr val="tx1"/>
                </a:solidFill>
              </a:rPr>
              <a:t>LED</a:t>
            </a:r>
            <a:r>
              <a:rPr lang="zh-CN" altLang="en-US" sz="1600" dirty="0">
                <a:solidFill>
                  <a:schemeClr val="tx1"/>
                </a:solidFill>
              </a:rPr>
              <a:t>驱动电平信号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MUX3_Point: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被选通的通道输出小数点</a:t>
            </a:r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2F43A-9223-4931-81CB-D60E9509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63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0" y="1106987"/>
            <a:ext cx="7993062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1. </a:t>
            </a:r>
            <a:r>
              <a:rPr sz="2400" dirty="0"/>
              <a:t>计算机（</a:t>
            </a:r>
            <a:r>
              <a:rPr lang="en-US" altLang="zh-CN" sz="2400" dirty="0"/>
              <a:t>Intel Core i5</a:t>
            </a:r>
            <a:r>
              <a:rPr sz="2400" dirty="0"/>
              <a:t>以上，</a:t>
            </a:r>
            <a:r>
              <a:rPr lang="en-US" altLang="zh-CN" sz="2400" dirty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2. Sword 2.0/Sword4.0</a:t>
            </a:r>
            <a:r>
              <a:rPr sz="2400" dirty="0"/>
              <a:t>开发板	</a:t>
            </a:r>
            <a:endParaRPr lang="en-US" altLang="zh-CN"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3. Xilinx VIVADO2017.4</a:t>
            </a:r>
            <a:r>
              <a:rPr sz="2400" dirty="0"/>
              <a:t>及以上开发工具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9467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230832" y="6165304"/>
            <a:ext cx="84559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9165704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dirty="0"/>
              <a:t>通用设备二接口模块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Multi_8CH32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455968" cy="5616624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GPIO</a:t>
            </a:r>
            <a:r>
              <a:rPr lang="zh-CN" altLang="en-US" sz="2800" dirty="0">
                <a:solidFill>
                  <a:schemeClr val="tx1"/>
                </a:solidFill>
              </a:rPr>
              <a:t>输出设备二接口模块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en-US" altLang="zh-CN" sz="2000" dirty="0"/>
              <a:t>E0000000 - EFFFFFFF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/>
              <a:t>FFFFFE00-FFFFFEFF</a:t>
            </a:r>
            <a:r>
              <a:rPr lang="en-US" altLang="zh-CN" sz="2000" dirty="0">
                <a:solidFill>
                  <a:prstClr val="black"/>
                </a:solidFill>
              </a:rPr>
              <a:t>) 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读写控制信号：</a:t>
            </a:r>
            <a:r>
              <a:rPr lang="en-US" altLang="zh-CN" sz="2000" b="1" dirty="0">
                <a:solidFill>
                  <a:srgbClr val="FF0000"/>
                </a:solidFill>
              </a:rPr>
              <a:t>GPIOe0000000_we(GPIOfffffe00_we)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本实验平台</a:t>
            </a:r>
            <a:r>
              <a:rPr lang="en-US" altLang="zh-CN" sz="3200" dirty="0">
                <a:solidFill>
                  <a:prstClr val="black"/>
                </a:solidFill>
              </a:rPr>
              <a:t>Multi_8CH32</a:t>
            </a:r>
            <a:r>
              <a:rPr lang="zh-CN" altLang="en-US" sz="3200" dirty="0">
                <a:solidFill>
                  <a:prstClr val="black"/>
                </a:solidFill>
              </a:rPr>
              <a:t>作用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作为七段数码管显示信息的输入接口，</a:t>
            </a:r>
            <a:r>
              <a:rPr lang="en-US" altLang="zh-CN" sz="2200" dirty="0">
                <a:solidFill>
                  <a:prstClr val="black"/>
                </a:solidFill>
              </a:rPr>
              <a:t>8</a:t>
            </a:r>
            <a:r>
              <a:rPr lang="zh-CN" altLang="en-US" sz="2200" dirty="0">
                <a:solidFill>
                  <a:prstClr val="black"/>
                </a:solidFill>
              </a:rPr>
              <a:t>通道选通任一输入信息将其转发给数码管显示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输入</a:t>
            </a:r>
            <a:r>
              <a:rPr lang="en-US" altLang="zh-CN" sz="2200" dirty="0">
                <a:solidFill>
                  <a:prstClr val="black"/>
                </a:solidFill>
              </a:rPr>
              <a:t>Test[2:0]</a:t>
            </a:r>
            <a:r>
              <a:rPr lang="zh-CN" altLang="en-US" sz="2200" dirty="0">
                <a:solidFill>
                  <a:prstClr val="black"/>
                </a:solidFill>
              </a:rPr>
              <a:t>为选通控制信号，由拨码</a:t>
            </a:r>
            <a:r>
              <a:rPr lang="en-US" altLang="zh-CN" sz="2200" dirty="0">
                <a:solidFill>
                  <a:prstClr val="black"/>
                </a:solidFill>
              </a:rPr>
              <a:t>SW[7:5]</a:t>
            </a:r>
            <a:r>
              <a:rPr lang="zh-CN" altLang="en-US" sz="2200" dirty="0">
                <a:solidFill>
                  <a:prstClr val="black"/>
                </a:solidFill>
              </a:rPr>
              <a:t>控制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lang="en-US" altLang="zh-CN" sz="1600" b="1" dirty="0">
                <a:solidFill>
                  <a:srgbClr val="FF0000"/>
                </a:solidFill>
              </a:rPr>
              <a:t>SW[7:5]=000</a:t>
            </a:r>
            <a:r>
              <a:rPr lang="zh-CN" altLang="en-US" sz="1600" b="1" dirty="0">
                <a:solidFill>
                  <a:srgbClr val="FF0000"/>
                </a:solidFill>
              </a:rPr>
              <a:t>；输出</a:t>
            </a:r>
            <a:r>
              <a:rPr lang="en-US" altLang="zh-CN" sz="1600" b="1" dirty="0">
                <a:solidFill>
                  <a:srgbClr val="FF0000"/>
                </a:solidFill>
              </a:rPr>
              <a:t>Data0;</a:t>
            </a:r>
            <a:r>
              <a:rPr lang="zh-CN" altLang="en-US" sz="1600" b="1" dirty="0">
                <a:solidFill>
                  <a:srgbClr val="FF0000"/>
                </a:solidFill>
              </a:rPr>
              <a:t>数据源为总线的</a:t>
            </a:r>
            <a:r>
              <a:rPr lang="en-US" altLang="zh-CN" sz="1600" b="1" dirty="0" err="1">
                <a:solidFill>
                  <a:srgbClr val="FF0000"/>
                </a:solidFill>
              </a:rPr>
              <a:t>Peripheral_in</a:t>
            </a:r>
            <a:r>
              <a:rPr lang="zh-CN" altLang="en-US" sz="1600" b="1" dirty="0">
                <a:solidFill>
                  <a:srgbClr val="FF0000"/>
                </a:solidFill>
              </a:rPr>
              <a:t>，源头是</a:t>
            </a:r>
            <a:r>
              <a:rPr lang="en-US" altLang="zh-CN" sz="1600" b="1" dirty="0">
                <a:solidFill>
                  <a:srgbClr val="FF0000"/>
                </a:solidFill>
              </a:rPr>
              <a:t>Cpu_data2bus</a:t>
            </a: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SW[7:5]=001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data1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;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数据源为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指令字节地址</a:t>
            </a:r>
            <a:r>
              <a:rPr lang="en-US" altLang="zh-CN" sz="1600" b="1" dirty="0" err="1">
                <a:solidFill>
                  <a:srgbClr val="FF0000"/>
                </a:solidFill>
                <a:ea typeface="宋体" panose="02010600030101010101" pitchFamily="2" charset="-122"/>
              </a:rPr>
              <a:t>PC_out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[31:2]</a:t>
            </a: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SW[7:5]=010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data2;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数据源为指令存储器数据输出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Inst_in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(31:0)</a:t>
            </a: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SW[7:5]=011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data3;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数据源为计数器输出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Counter_out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(31:0)</a:t>
            </a: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SW[7:5]=100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data4;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数据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存储器地址输出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addr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out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(31:0)</a:t>
            </a: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SW[7:5]=101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data5;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Cpu_data2bus,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源头是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数据输出</a:t>
            </a:r>
            <a:r>
              <a:rPr lang="en-US" altLang="zh-CN" sz="1600" b="1" dirty="0" err="1">
                <a:solidFill>
                  <a:srgbClr val="FF0000"/>
                </a:solidFill>
                <a:ea typeface="宋体" panose="02010600030101010101" pitchFamily="2" charset="-122"/>
              </a:rPr>
              <a:t>Data_out</a:t>
            </a:r>
            <a:endParaRPr lang="en-US" altLang="zh-CN" sz="16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SW[7:5]=110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data6;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数据输入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Cpu_data4bus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，源头是数据存               储器数据输出</a:t>
            </a:r>
            <a:r>
              <a:rPr lang="en-US" altLang="zh-CN" sz="1600" b="1" dirty="0" err="1">
                <a:solidFill>
                  <a:srgbClr val="FF0000"/>
                </a:solidFill>
                <a:ea typeface="宋体" panose="02010600030101010101" pitchFamily="2" charset="-122"/>
              </a:rPr>
              <a:t>ram_d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ata_out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[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31:0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]  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SW[7:5]=111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data7;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数据源为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ea typeface="宋体" panose="02010600030101010101" pitchFamily="2" charset="-122"/>
              </a:rPr>
              <a:t>指令字节地址</a:t>
            </a:r>
            <a:r>
              <a:rPr lang="en-US" altLang="zh-CN" sz="1600" b="1" dirty="0" err="1">
                <a:solidFill>
                  <a:srgbClr val="FF0000"/>
                </a:solidFill>
                <a:ea typeface="宋体" panose="02010600030101010101" pitchFamily="2" charset="-122"/>
              </a:rPr>
              <a:t>PC_out</a:t>
            </a:r>
            <a:r>
              <a:rPr lang="en-US" altLang="zh-CN" sz="1600" b="1" dirty="0">
                <a:solidFill>
                  <a:srgbClr val="FF0000"/>
                </a:solidFill>
                <a:ea typeface="宋体" panose="02010600030101010101" pitchFamily="2" charset="-122"/>
              </a:rPr>
              <a:t>[31:0]</a:t>
            </a:r>
          </a:p>
          <a:p>
            <a:pPr lvl="2">
              <a:buClr>
                <a:srgbClr val="4BACC6">
                  <a:lumMod val="75000"/>
                </a:srgbClr>
              </a:buClr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342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8B3E2020-B242-4719-8D46-040E282E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7" y="3537012"/>
            <a:ext cx="2962275" cy="3133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117" y="46861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外部设备模块：</a:t>
            </a:r>
            <a:r>
              <a:rPr lang="en-US" altLang="zh-CN" dirty="0"/>
              <a:t>GPIO</a:t>
            </a:r>
            <a:r>
              <a:rPr lang="zh-CN" altLang="en-US" dirty="0"/>
              <a:t>接口设备三、四</a:t>
            </a:r>
            <a:r>
              <a:rPr lang="en-US" altLang="zh-CN" sz="2800" dirty="0">
                <a:solidFill>
                  <a:srgbClr val="003399"/>
                </a:solidFill>
              </a:rPr>
              <a:t>				       </a:t>
            </a:r>
            <a:r>
              <a:rPr lang="en-US" altLang="zh-CN" sz="2800" dirty="0" err="1">
                <a:solidFill>
                  <a:srgbClr val="FF0000"/>
                </a:solidFill>
              </a:rPr>
              <a:t>Device_GPIO_SW_BTN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907" y="1052736"/>
            <a:ext cx="8568857" cy="4968552"/>
          </a:xfrm>
        </p:spPr>
        <p:txBody>
          <a:bodyPr/>
          <a:lstStyle/>
          <a:p>
            <a:pPr lvl="0"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8</a:t>
            </a:r>
            <a:r>
              <a:rPr lang="zh-CN" altLang="en-US" sz="2800" dirty="0">
                <a:solidFill>
                  <a:schemeClr val="tx1"/>
                </a:solidFill>
              </a:rPr>
              <a:t>位</a:t>
            </a:r>
            <a:r>
              <a:rPr lang="en-US" altLang="zh-CN" sz="2800" dirty="0">
                <a:solidFill>
                  <a:schemeClr val="tx1"/>
                </a:solidFill>
              </a:rPr>
              <a:t>Switch</a:t>
            </a:r>
            <a:r>
              <a:rPr lang="zh-CN" altLang="en-US" sz="2800" dirty="0">
                <a:solidFill>
                  <a:schemeClr val="tx1"/>
                </a:solidFill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</a:rPr>
              <a:t>4</a:t>
            </a:r>
            <a:r>
              <a:rPr lang="zh-CN" altLang="en-US" sz="2800" dirty="0">
                <a:solidFill>
                  <a:schemeClr val="tx1"/>
                </a:solidFill>
              </a:rPr>
              <a:t>位</a:t>
            </a:r>
            <a:r>
              <a:rPr lang="en-US" altLang="zh-CN" sz="2800" dirty="0">
                <a:solidFill>
                  <a:schemeClr val="tx1"/>
                </a:solidFill>
              </a:rPr>
              <a:t>Button</a:t>
            </a:r>
            <a:r>
              <a:rPr lang="zh-CN" altLang="en-US" sz="2800" dirty="0">
                <a:solidFill>
                  <a:schemeClr val="tx1"/>
                </a:solidFill>
              </a:rPr>
              <a:t>输入设备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 f0000000-ffffffff0</a:t>
            </a:r>
            <a:r>
              <a:rPr lang="zh-CN" altLang="en-US" sz="2000" dirty="0">
                <a:solidFill>
                  <a:prstClr val="black"/>
                </a:solidFill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</a:rPr>
              <a:t>A[2]=0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这二个设备非常简单直接包含在</a:t>
            </a:r>
            <a:r>
              <a:rPr lang="en-US" altLang="zh-CN" sz="2000" dirty="0">
                <a:solidFill>
                  <a:srgbClr val="FF0000"/>
                </a:solidFill>
              </a:rPr>
              <a:t>U4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MIO_BUS</a:t>
            </a:r>
            <a:r>
              <a:rPr lang="zh-CN" altLang="en-US" sz="2000" dirty="0">
                <a:solidFill>
                  <a:prstClr val="black"/>
                </a:solidFill>
              </a:rPr>
              <a:t>模块中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</a:rPr>
              <a:t>CPU</a:t>
            </a:r>
            <a:r>
              <a:rPr lang="zh-CN" altLang="en-US" sz="2000" dirty="0">
                <a:solidFill>
                  <a:prstClr val="black"/>
                </a:solidFill>
              </a:rPr>
              <a:t>数据线关系（当</a:t>
            </a:r>
            <a:r>
              <a:rPr lang="en-US" altLang="zh-CN" sz="2000" b="1" dirty="0" err="1">
                <a:solidFill>
                  <a:srgbClr val="FF0000"/>
                </a:solidFill>
              </a:rPr>
              <a:t>addre_bus</a:t>
            </a:r>
            <a:r>
              <a:rPr lang="en-US" altLang="zh-CN" sz="2000" b="1" dirty="0">
                <a:solidFill>
                  <a:srgbClr val="FF0000"/>
                </a:solidFill>
              </a:rPr>
              <a:t>=f0000000</a:t>
            </a:r>
            <a:r>
              <a:rPr lang="zh-CN" altLang="en-US" sz="2000" b="1" dirty="0">
                <a:solidFill>
                  <a:srgbClr val="FF0000"/>
                </a:solidFill>
              </a:rPr>
              <a:t>时</a:t>
            </a:r>
            <a:r>
              <a:rPr lang="zh-CN" altLang="en-US" sz="2000" dirty="0">
                <a:solidFill>
                  <a:prstClr val="black"/>
                </a:solidFill>
              </a:rPr>
              <a:t>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5715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Courier New" pitchFamily="49" charset="0"/>
                <a:ea typeface="宋体" charset="-122"/>
              </a:rPr>
              <a:t>Cpu_data4bus = {counter0_out, counter1_out, 			    counter2_out, 1'h000,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宋体" charset="-122"/>
              </a:rPr>
              <a:t>BTN,SW</a:t>
            </a:r>
            <a:r>
              <a:rPr lang="en-US" altLang="zh-CN" sz="2000" b="1" dirty="0">
                <a:solidFill>
                  <a:srgbClr val="242790"/>
                </a:solidFill>
                <a:latin typeface="Courier New" pitchFamily="49" charset="0"/>
                <a:ea typeface="宋体" charset="-122"/>
              </a:rPr>
              <a:t>};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endParaRPr lang="en-US" altLang="zh-CN" sz="20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004048" y="3227389"/>
            <a:ext cx="3680685" cy="3284984"/>
            <a:chOff x="1611395" y="3140968"/>
            <a:chExt cx="3680685" cy="3284984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1656184" y="3140968"/>
              <a:ext cx="3635896" cy="3284984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4032448" y="3573016"/>
              <a:ext cx="755576" cy="2376264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CPU</a:t>
              </a:r>
              <a:endParaRPr kumimoji="1" lang="zh-CN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185377" y="5946452"/>
              <a:ext cx="1125810" cy="362867"/>
            </a:xfrm>
            <a:custGeom>
              <a:avLst/>
              <a:gdLst>
                <a:gd name="connsiteX0" fmla="*/ 0 w 1200150"/>
                <a:gd name="connsiteY0" fmla="*/ 328612 h 328612"/>
                <a:gd name="connsiteX1" fmla="*/ 1200150 w 1200150"/>
                <a:gd name="connsiteY1" fmla="*/ 328612 h 328612"/>
                <a:gd name="connsiteX2" fmla="*/ 1200150 w 1200150"/>
                <a:gd name="connsiteY2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328612">
                  <a:moveTo>
                    <a:pt x="0" y="328612"/>
                  </a:moveTo>
                  <a:lnTo>
                    <a:pt x="1200150" y="328612"/>
                  </a:lnTo>
                  <a:lnTo>
                    <a:pt x="1200150" y="0"/>
                  </a:lnTo>
                </a:path>
              </a:pathLst>
            </a:custGeom>
            <a:noFill/>
            <a:ln w="127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871027" y="5978424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002060"/>
                  </a:solidFill>
                </a:rPr>
                <a:t>clk_io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6200000">
              <a:off x="3367559" y="4622308"/>
              <a:ext cx="15953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Cpu_data4bus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11395" y="3477428"/>
              <a:ext cx="2448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addre_bus</a:t>
              </a:r>
              <a:r>
                <a:rPr lang="en-US" altLang="zh-CN" b="1" dirty="0">
                  <a:solidFill>
                    <a:srgbClr val="FF0000"/>
                  </a:solidFill>
                </a:rPr>
                <a:t>=f0000000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2403483" y="3789040"/>
              <a:ext cx="158417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13" name="圆角矩形 12"/>
            <p:cNvSpPr/>
            <p:nvPr/>
          </p:nvSpPr>
          <p:spPr bwMode="auto">
            <a:xfrm>
              <a:off x="2763523" y="3933056"/>
              <a:ext cx="576064" cy="576064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</a:rPr>
                <a:t>Led out</a:t>
              </a:r>
              <a:endParaRPr kumimoji="1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2835531" y="4653137"/>
              <a:ext cx="396552" cy="648071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</a:rPr>
                <a:t>BTN</a:t>
              </a:r>
              <a:endParaRPr kumimoji="1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2842451" y="5373216"/>
              <a:ext cx="396552" cy="50405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itchFamily="34" charset="0"/>
                  <a:ea typeface="宋体" pitchFamily="2" charset="-122"/>
                </a:rPr>
                <a:t>SW</a:t>
              </a:r>
              <a:endParaRPr kumimoji="1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右箭头 15"/>
            <p:cNvSpPr/>
            <p:nvPr/>
          </p:nvSpPr>
          <p:spPr bwMode="auto">
            <a:xfrm>
              <a:off x="3411595" y="4005064"/>
              <a:ext cx="576064" cy="28803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3339587" y="4797152"/>
              <a:ext cx="576064" cy="28803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右箭头 17"/>
            <p:cNvSpPr/>
            <p:nvPr/>
          </p:nvSpPr>
          <p:spPr bwMode="auto">
            <a:xfrm>
              <a:off x="3339587" y="5589240"/>
              <a:ext cx="576064" cy="288032"/>
            </a:xfrm>
            <a:prstGeom prst="rightArrow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 flipV="1">
              <a:off x="3194670" y="3359819"/>
              <a:ext cx="1125810" cy="213197"/>
            </a:xfrm>
            <a:custGeom>
              <a:avLst/>
              <a:gdLst>
                <a:gd name="connsiteX0" fmla="*/ 0 w 1200150"/>
                <a:gd name="connsiteY0" fmla="*/ 328612 h 328612"/>
                <a:gd name="connsiteX1" fmla="*/ 1200150 w 1200150"/>
                <a:gd name="connsiteY1" fmla="*/ 328612 h 328612"/>
                <a:gd name="connsiteX2" fmla="*/ 1200150 w 1200150"/>
                <a:gd name="connsiteY2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50" h="328612">
                  <a:moveTo>
                    <a:pt x="0" y="328612"/>
                  </a:moveTo>
                  <a:lnTo>
                    <a:pt x="1200150" y="328612"/>
                  </a:lnTo>
                  <a:lnTo>
                    <a:pt x="1200150" y="0"/>
                  </a:lnTo>
                </a:path>
              </a:pathLst>
            </a:custGeom>
            <a:noFill/>
            <a:ln w="127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square" lIns="90488" tIns="44450" rIns="90488" bIns="4445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33C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5072" y="3155256"/>
              <a:ext cx="12939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mem_w</a:t>
              </a:r>
              <a:r>
                <a:rPr lang="en-US" altLang="zh-CN" b="1" dirty="0">
                  <a:solidFill>
                    <a:srgbClr val="FF0000"/>
                  </a:solidFill>
                </a:rPr>
                <a:t>=0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467539" y="4229702"/>
            <a:ext cx="993058" cy="36583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08744" y="5387629"/>
            <a:ext cx="1282936" cy="92169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33E42B-E013-4332-8E40-13177C5AA7F6}"/>
              </a:ext>
            </a:extLst>
          </p:cNvPr>
          <p:cNvSpPr/>
          <p:nvPr/>
        </p:nvSpPr>
        <p:spPr>
          <a:xfrm flipV="1">
            <a:off x="611560" y="4132468"/>
            <a:ext cx="7200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" y="314908"/>
            <a:ext cx="8805664" cy="936104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sz="3600" dirty="0"/>
              <a:t>外部设备五：通用计数器模块</a:t>
            </a:r>
            <a:r>
              <a:rPr lang="en-US" altLang="zh-CN" sz="2400" dirty="0">
                <a:solidFill>
                  <a:srgbClr val="003399"/>
                </a:solidFill>
              </a:rPr>
              <a:t> </a:t>
            </a:r>
            <a:r>
              <a:rPr lang="en-US" altLang="zh-CN" sz="3600" dirty="0" err="1">
                <a:solidFill>
                  <a:srgbClr val="FF0000"/>
                </a:solidFill>
              </a:rPr>
              <a:t>Counter_x.v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通用计数器设备，双向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地址范围</a:t>
            </a:r>
            <a:r>
              <a:rPr lang="en-US" altLang="zh-CN" sz="2000" dirty="0">
                <a:solidFill>
                  <a:prstClr val="black"/>
                </a:solidFill>
              </a:rPr>
              <a:t>=F0000004 – FFFFFFF4 (FFFFFF04-FFFFFFF4) 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prstClr val="black"/>
                </a:solidFill>
              </a:rPr>
              <a:t>读写控制信号：</a:t>
            </a:r>
            <a:r>
              <a:rPr lang="en-US" altLang="zh-CN" sz="2000" b="1" dirty="0" err="1">
                <a:solidFill>
                  <a:srgbClr val="FF0000"/>
                </a:solidFill>
              </a:rPr>
              <a:t>counter_we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基本功能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三通道独立计数器，可用于程序定时。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输出用于计数通道设置或计数值初始化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lang="en-US" altLang="zh-CN" sz="1800" dirty="0" err="1"/>
              <a:t>counter_set</a:t>
            </a:r>
            <a:r>
              <a:rPr lang="en-US" altLang="zh-CN" sz="1800" dirty="0"/>
              <a:t>=00</a:t>
            </a:r>
            <a:r>
              <a:rPr lang="zh-CN" altLang="en-US" sz="1800" dirty="0"/>
              <a:t>、</a:t>
            </a:r>
            <a:r>
              <a:rPr lang="en-US" altLang="zh-CN" sz="1800" dirty="0"/>
              <a:t>01</a:t>
            </a:r>
            <a:r>
              <a:rPr lang="zh-CN" altLang="en-US" sz="1800" dirty="0"/>
              <a:t>、</a:t>
            </a:r>
            <a:r>
              <a:rPr lang="en-US" altLang="zh-CN" sz="1800" dirty="0"/>
              <a:t>10</a:t>
            </a:r>
            <a:r>
              <a:rPr lang="zh-CN" altLang="en-US" sz="1800" dirty="0"/>
              <a:t>对应计数通道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2</a:t>
            </a:r>
          </a:p>
          <a:p>
            <a:pPr lvl="2">
              <a:buClr>
                <a:srgbClr val="4BACC6">
                  <a:lumMod val="75000"/>
                </a:srgbClr>
              </a:buClr>
            </a:pPr>
            <a:r>
              <a:rPr lang="en-US" altLang="zh-CN" sz="1800" dirty="0" err="1"/>
              <a:t>counter_set</a:t>
            </a:r>
            <a:r>
              <a:rPr lang="en-US" altLang="zh-CN" sz="1800" dirty="0"/>
              <a:t>=11</a:t>
            </a:r>
            <a:r>
              <a:rPr lang="zh-CN" altLang="en-US" sz="1800" dirty="0"/>
              <a:t>对应计数通道工作设置</a:t>
            </a:r>
            <a:endParaRPr lang="en-US" altLang="zh-CN" sz="18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计数器部分兼容</a:t>
            </a:r>
            <a:r>
              <a:rPr lang="en-US" altLang="zh-CN" sz="2200" dirty="0">
                <a:solidFill>
                  <a:prstClr val="black"/>
                </a:solidFill>
              </a:rPr>
              <a:t>8253</a:t>
            </a: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本实验用</a:t>
            </a:r>
            <a:r>
              <a:rPr lang="en-US" altLang="zh-CN" dirty="0">
                <a:solidFill>
                  <a:schemeClr val="tx1"/>
                </a:solidFill>
              </a:rPr>
              <a:t>IP </a:t>
            </a:r>
            <a:r>
              <a:rPr lang="zh-CN" altLang="en-US" dirty="0">
                <a:solidFill>
                  <a:schemeClr val="tx1"/>
                </a:solidFill>
              </a:rPr>
              <a:t>软核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U10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 err="1">
                <a:solidFill>
                  <a:prstClr val="black"/>
                </a:solidFill>
              </a:rPr>
              <a:t>Counter_x.veo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 err="1">
                <a:solidFill>
                  <a:prstClr val="black"/>
                </a:solidFill>
              </a:rPr>
              <a:t>Counter_x.v</a:t>
            </a:r>
            <a:endParaRPr lang="en-US" altLang="zh-CN" sz="2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D3E3C-89DC-46BF-B1E9-8C43D31D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19" y="2199007"/>
            <a:ext cx="2664985" cy="24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8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>
          <a:xfrm>
            <a:off x="334119" y="260648"/>
            <a:ext cx="8540750" cy="1143001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sz="3600" dirty="0"/>
              <a:t>通用计数器</a:t>
            </a:r>
            <a:r>
              <a:rPr lang="en-US" altLang="zh-CN" sz="3600" dirty="0"/>
              <a:t>IP</a:t>
            </a:r>
            <a:r>
              <a:rPr lang="zh-CN" altLang="en-US" sz="3600" dirty="0"/>
              <a:t>核端口</a:t>
            </a:r>
            <a:r>
              <a:rPr lang="en-US" altLang="zh-CN" sz="3600" dirty="0"/>
              <a:t> </a:t>
            </a:r>
            <a:r>
              <a:rPr lang="en-US" altLang="zh-CN" sz="3200" dirty="0"/>
              <a:t>-</a:t>
            </a:r>
            <a:r>
              <a:rPr lang="en-US" altLang="zh-CN" sz="3200" dirty="0" err="1">
                <a:solidFill>
                  <a:srgbClr val="FF0000"/>
                </a:solidFill>
              </a:rPr>
              <a:t>Counter_x.v</a:t>
            </a:r>
            <a:endParaRPr lang="zh-CN" altLang="en-US" sz="3200" dirty="0"/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>
          <a:xfrm>
            <a:off x="269131" y="1129179"/>
            <a:ext cx="8540750" cy="498599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Counter_x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b="0" dirty="0" err="1">
                <a:solidFill>
                  <a:schemeClr val="tx1"/>
                </a:solidFill>
              </a:rPr>
              <a:t>clk</a:t>
            </a:r>
            <a:r>
              <a:rPr lang="en-US" altLang="zh-CN" sz="2000" b="0" dirty="0">
                <a:solidFill>
                  <a:schemeClr val="tx1"/>
                </a:solidFill>
              </a:rPr>
              <a:t>,			//</a:t>
            </a:r>
            <a:r>
              <a:rPr lang="en-US" altLang="zh-CN" sz="2000" b="0" dirty="0" err="1">
                <a:solidFill>
                  <a:schemeClr val="tx1"/>
                </a:solidFill>
              </a:rPr>
              <a:t>io_clk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b="0" dirty="0" err="1">
                <a:solidFill>
                  <a:schemeClr val="tx1"/>
                </a:solidFill>
              </a:rPr>
              <a:t>rst</a:t>
            </a:r>
            <a:r>
              <a:rPr lang="en-US" altLang="zh-CN" sz="2000" b="0" dirty="0">
                <a:solidFill>
                  <a:schemeClr val="tx1"/>
                </a:solidFill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</a:t>
            </a:r>
            <a:r>
              <a:rPr lang="en-US" altLang="zh-CN" sz="2000" dirty="0">
                <a:solidFill>
                  <a:srgbClr val="3333FF"/>
                </a:solidFill>
              </a:rPr>
              <a:t> input </a:t>
            </a:r>
            <a:r>
              <a:rPr lang="en-US" altLang="zh-CN" sz="2000" b="0" dirty="0">
                <a:solidFill>
                  <a:schemeClr val="tx1"/>
                </a:solidFill>
              </a:rPr>
              <a:t>clk0,			//</a:t>
            </a:r>
            <a:r>
              <a:rPr lang="en-US" altLang="zh-CN" sz="2000" b="0" dirty="0" err="1">
                <a:solidFill>
                  <a:schemeClr val="tx1"/>
                </a:solidFill>
              </a:rPr>
              <a:t>clk_div</a:t>
            </a:r>
            <a:r>
              <a:rPr lang="en-US" altLang="zh-CN" sz="2000" b="0" dirty="0">
                <a:solidFill>
                  <a:schemeClr val="tx1"/>
                </a:solidFill>
              </a:rPr>
              <a:t>[7]</a:t>
            </a:r>
            <a:r>
              <a:rPr lang="zh-CN" altLang="en-US" sz="2000" b="0" dirty="0">
                <a:solidFill>
                  <a:schemeClr val="tx1"/>
                </a:solidFill>
              </a:rPr>
              <a:t>，来自</a:t>
            </a:r>
            <a:r>
              <a:rPr lang="en-US" altLang="zh-CN" sz="2000" b="0" dirty="0">
                <a:solidFill>
                  <a:schemeClr val="tx1"/>
                </a:solidFill>
              </a:rPr>
              <a:t>U8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</a:t>
            </a:r>
            <a:r>
              <a:rPr lang="en-US" altLang="zh-CN" sz="2000" dirty="0">
                <a:solidFill>
                  <a:srgbClr val="3333FF"/>
                </a:solidFill>
              </a:rPr>
              <a:t> input </a:t>
            </a:r>
            <a:r>
              <a:rPr lang="en-US" altLang="zh-CN" sz="2000" b="0" dirty="0">
                <a:solidFill>
                  <a:schemeClr val="tx1"/>
                </a:solidFill>
              </a:rPr>
              <a:t>clk1,			// </a:t>
            </a:r>
            <a:r>
              <a:rPr lang="en-US" altLang="zh-CN" sz="2000" b="0" dirty="0" err="1">
                <a:solidFill>
                  <a:schemeClr val="tx1"/>
                </a:solidFill>
              </a:rPr>
              <a:t>clk_div</a:t>
            </a:r>
            <a:r>
              <a:rPr lang="en-US" altLang="zh-CN" sz="2000" b="0" dirty="0">
                <a:solidFill>
                  <a:schemeClr val="tx1"/>
                </a:solidFill>
              </a:rPr>
              <a:t>[10]</a:t>
            </a:r>
            <a:r>
              <a:rPr lang="zh-CN" altLang="en-US" sz="2000" b="0" dirty="0">
                <a:solidFill>
                  <a:schemeClr val="tx1"/>
                </a:solidFill>
              </a:rPr>
              <a:t>，来自</a:t>
            </a:r>
            <a:r>
              <a:rPr lang="en-US" altLang="zh-CN" sz="2000" b="0" dirty="0">
                <a:solidFill>
                  <a:schemeClr val="tx1"/>
                </a:solidFill>
              </a:rPr>
              <a:t>U8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input </a:t>
            </a:r>
            <a:r>
              <a:rPr lang="en-US" altLang="zh-CN" sz="2000" b="0" dirty="0">
                <a:solidFill>
                  <a:schemeClr val="tx1"/>
                </a:solidFill>
              </a:rPr>
              <a:t>clk2,			//</a:t>
            </a:r>
            <a:r>
              <a:rPr lang="en-US" altLang="zh-CN" sz="2000" b="0" dirty="0" err="1">
                <a:solidFill>
                  <a:schemeClr val="tx1"/>
                </a:solidFill>
              </a:rPr>
              <a:t>clk_div</a:t>
            </a:r>
            <a:r>
              <a:rPr lang="en-US" altLang="zh-CN" sz="2000" b="0" dirty="0">
                <a:solidFill>
                  <a:schemeClr val="tx1"/>
                </a:solidFill>
              </a:rPr>
              <a:t>[10]</a:t>
            </a:r>
            <a:r>
              <a:rPr lang="zh-CN" altLang="en-US" sz="2000" b="0" dirty="0">
                <a:solidFill>
                  <a:schemeClr val="tx1"/>
                </a:solidFill>
              </a:rPr>
              <a:t>，来自</a:t>
            </a:r>
            <a:r>
              <a:rPr lang="en-US" altLang="zh-CN" sz="2000" b="0" dirty="0">
                <a:solidFill>
                  <a:schemeClr val="tx1"/>
                </a:solidFill>
              </a:rPr>
              <a:t>U8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input </a:t>
            </a:r>
            <a:r>
              <a:rPr lang="en-US" altLang="zh-CN" sz="2000" b="0" dirty="0" err="1">
                <a:solidFill>
                  <a:schemeClr val="tx1"/>
                </a:solidFill>
              </a:rPr>
              <a:t>counter_we</a:t>
            </a:r>
            <a:r>
              <a:rPr lang="en-US" altLang="zh-CN" sz="2000" b="0" dirty="0">
                <a:solidFill>
                  <a:schemeClr val="tx1"/>
                </a:solidFill>
              </a:rPr>
              <a:t>,		//</a:t>
            </a:r>
            <a:r>
              <a:rPr lang="zh-CN" altLang="en-US" sz="2000" b="0" dirty="0">
                <a:solidFill>
                  <a:schemeClr val="tx1"/>
                </a:solidFill>
              </a:rPr>
              <a:t>计数器写控制，来自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input </a:t>
            </a:r>
            <a:r>
              <a:rPr lang="en-US" altLang="zh-CN" sz="2000" b="0" dirty="0">
                <a:solidFill>
                  <a:schemeClr val="tx1"/>
                </a:solidFill>
              </a:rPr>
              <a:t>[31:0] </a:t>
            </a:r>
            <a:r>
              <a:rPr lang="en-US" altLang="zh-CN" sz="2000" b="0" dirty="0" err="1">
                <a:solidFill>
                  <a:schemeClr val="tx1"/>
                </a:solidFill>
              </a:rPr>
              <a:t>counter_val</a:t>
            </a:r>
            <a:r>
              <a:rPr lang="en-US" altLang="zh-CN" sz="2000" b="0" dirty="0">
                <a:solidFill>
                  <a:schemeClr val="tx1"/>
                </a:solidFill>
              </a:rPr>
              <a:t>,        //</a:t>
            </a:r>
            <a:r>
              <a:rPr lang="zh-CN" altLang="en-US" sz="2000" b="0" dirty="0">
                <a:solidFill>
                  <a:schemeClr val="tx1"/>
                </a:solidFill>
              </a:rPr>
              <a:t>计数器输入数据，来自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input </a:t>
            </a:r>
            <a:r>
              <a:rPr lang="en-US" altLang="zh-CN" sz="2000" b="0" dirty="0">
                <a:solidFill>
                  <a:schemeClr val="tx1"/>
                </a:solidFill>
              </a:rPr>
              <a:t>[1:0] </a:t>
            </a:r>
            <a:r>
              <a:rPr lang="en-US" altLang="zh-CN" sz="2000" b="0" dirty="0" err="1">
                <a:solidFill>
                  <a:schemeClr val="tx1"/>
                </a:solidFill>
              </a:rPr>
              <a:t>counter_ch</a:t>
            </a:r>
            <a:r>
              <a:rPr lang="en-US" altLang="zh-CN" sz="2000" b="0" dirty="0">
                <a:solidFill>
                  <a:schemeClr val="tx1"/>
                </a:solidFill>
              </a:rPr>
              <a:t>,	           //</a:t>
            </a:r>
            <a:r>
              <a:rPr lang="zh-CN" altLang="en-US" sz="2000" b="0" dirty="0">
                <a:solidFill>
                  <a:schemeClr val="tx1"/>
                </a:solidFill>
              </a:rPr>
              <a:t>计数器通道控制，来自</a:t>
            </a:r>
            <a:r>
              <a:rPr lang="en-US" altLang="zh-CN" sz="2000" b="0" dirty="0">
                <a:solidFill>
                  <a:schemeClr val="tx1"/>
                </a:solidFill>
              </a:rPr>
              <a:t>U7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		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</a:t>
            </a:r>
            <a:r>
              <a:rPr lang="en-US" altLang="zh-CN" sz="2000" dirty="0">
                <a:solidFill>
                  <a:srgbClr val="3333FF"/>
                </a:solidFill>
              </a:rPr>
              <a:t> output </a:t>
            </a:r>
            <a:r>
              <a:rPr lang="en-US" altLang="zh-CN" sz="2000" b="0" dirty="0">
                <a:solidFill>
                  <a:schemeClr val="tx1"/>
                </a:solidFill>
              </a:rPr>
              <a:t>counter0_OUT,		//</a:t>
            </a:r>
            <a:r>
              <a:rPr lang="zh-CN" altLang="en-US" sz="2000" b="0" dirty="0">
                <a:solidFill>
                  <a:schemeClr val="tx1"/>
                </a:solidFill>
              </a:rPr>
              <a:t>输出到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output </a:t>
            </a:r>
            <a:r>
              <a:rPr lang="en-US" altLang="zh-CN" sz="2000" b="0" dirty="0">
                <a:solidFill>
                  <a:schemeClr val="tx1"/>
                </a:solidFill>
              </a:rPr>
              <a:t>counter1_OUT,		 //</a:t>
            </a:r>
            <a:r>
              <a:rPr lang="zh-CN" altLang="en-US" sz="2000" b="0" dirty="0">
                <a:solidFill>
                  <a:schemeClr val="tx1"/>
                </a:solidFill>
              </a:rPr>
              <a:t>输出到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</a:t>
            </a:r>
            <a:r>
              <a:rPr lang="en-US" altLang="zh-CN" sz="2000" dirty="0">
                <a:solidFill>
                  <a:srgbClr val="3333FF"/>
                </a:solidFill>
              </a:rPr>
              <a:t> output </a:t>
            </a:r>
            <a:r>
              <a:rPr lang="en-US" altLang="zh-CN" sz="2000" b="0" dirty="0">
                <a:solidFill>
                  <a:schemeClr val="tx1"/>
                </a:solidFill>
              </a:rPr>
              <a:t>counter2_OUT,		 //</a:t>
            </a:r>
            <a:r>
              <a:rPr lang="zh-CN" altLang="en-US" sz="2000" b="0" dirty="0">
                <a:solidFill>
                  <a:schemeClr val="tx1"/>
                </a:solidFill>
              </a:rPr>
              <a:t>输出到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</a:t>
            </a:r>
            <a:r>
              <a:rPr lang="en-US" altLang="zh-CN" sz="2000" dirty="0">
                <a:solidFill>
                  <a:srgbClr val="3333FF"/>
                </a:solidFill>
              </a:rPr>
              <a:t>    output </a:t>
            </a:r>
            <a:r>
              <a:rPr lang="en-US" altLang="zh-CN" sz="2000" b="0" dirty="0">
                <a:solidFill>
                  <a:schemeClr val="tx1"/>
                </a:solidFill>
              </a:rPr>
              <a:t>[31:0] </a:t>
            </a:r>
            <a:r>
              <a:rPr lang="en-US" altLang="zh-CN" sz="2000" b="0" dirty="0" err="1">
                <a:solidFill>
                  <a:schemeClr val="tx1"/>
                </a:solidFill>
              </a:rPr>
              <a:t>counter_out</a:t>
            </a:r>
            <a:r>
              <a:rPr lang="en-US" altLang="zh-CN" sz="2000" b="0" dirty="0">
                <a:solidFill>
                  <a:schemeClr val="tx1"/>
                </a:solidFill>
              </a:rPr>
              <a:t>	 //</a:t>
            </a:r>
            <a:r>
              <a:rPr lang="zh-CN" altLang="en-US" sz="2000" b="0" dirty="0">
                <a:solidFill>
                  <a:schemeClr val="tx1"/>
                </a:solidFill>
              </a:rPr>
              <a:t>输出到</a:t>
            </a:r>
            <a:r>
              <a:rPr lang="en-US" altLang="zh-CN" sz="2000" b="0" dirty="0">
                <a:solidFill>
                  <a:schemeClr val="tx1"/>
                </a:solidFill>
              </a:rPr>
              <a:t>U4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			   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err="1">
                <a:solidFill>
                  <a:srgbClr val="3333FF"/>
                </a:solidFill>
              </a:rPr>
              <a:t>endmodule</a:t>
            </a:r>
            <a:endParaRPr lang="zh-CN" altLang="en-US" sz="20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14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36351"/>
            <a:ext cx="8229600" cy="521804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dirty="0"/>
              <a:t>显示调试设备：</a:t>
            </a:r>
            <a:r>
              <a:rPr lang="en-US" altLang="zh-CN" dirty="0"/>
              <a:t>VGA</a:t>
            </a:r>
            <a:r>
              <a:rPr lang="en-US" altLang="zh-CN" sz="2500" dirty="0">
                <a:solidFill>
                  <a:srgbClr val="003399"/>
                </a:solidFill>
              </a:rPr>
              <a:t>	</a:t>
            </a:r>
            <a:r>
              <a:rPr lang="en-US" altLang="zh-CN" sz="3600" dirty="0" err="1">
                <a:solidFill>
                  <a:srgbClr val="FF0000"/>
                </a:solidFill>
              </a:rPr>
              <a:t>VGA.v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 lvl="0"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信号调试显示</a:t>
            </a:r>
            <a:endParaRPr lang="en-US" altLang="zh-CN" dirty="0">
              <a:solidFill>
                <a:schemeClr val="tx1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基本功能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输入像素点扫描控制时钟和显示工作时钟。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驱动显示</a:t>
            </a:r>
            <a:r>
              <a:rPr lang="en-US" altLang="zh-CN" sz="2200" dirty="0">
                <a:solidFill>
                  <a:prstClr val="black"/>
                </a:solidFill>
              </a:rPr>
              <a:t>CPU</a:t>
            </a:r>
            <a:r>
              <a:rPr lang="zh-CN" altLang="en-US" sz="2200" dirty="0">
                <a:solidFill>
                  <a:prstClr val="black"/>
                </a:solidFill>
              </a:rPr>
              <a:t>调试信息于液晶屏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输入各种调试信号数据：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Clk_25m=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点时钟频率（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640x480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Clk_100m=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显示时钟频率，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ea typeface="宋体" panose="02010600030101010101" pitchFamily="2" charset="-122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及其他输入均为调试信号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标准驱动：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Hs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列填充控制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Vs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行扫描控制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142971" marR="0" lvl="2" indent="-228594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Vga_r;vga_g;vga_b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RGB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信号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0"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本实验用</a:t>
            </a:r>
            <a:r>
              <a:rPr lang="en-US" altLang="zh-CN" dirty="0">
                <a:solidFill>
                  <a:schemeClr val="tx1"/>
                </a:solidFill>
              </a:rPr>
              <a:t>IP </a:t>
            </a:r>
            <a:r>
              <a:rPr lang="zh-CN" altLang="en-US" dirty="0">
                <a:solidFill>
                  <a:schemeClr val="tx1"/>
                </a:solidFill>
              </a:rPr>
              <a:t>软核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U11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77D84F-55FA-4F99-B957-51CCADC2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921" y="2601274"/>
            <a:ext cx="2637950" cy="31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>
          <a:xfrm>
            <a:off x="269131" y="524589"/>
            <a:ext cx="8540750" cy="436483"/>
          </a:xfrm>
        </p:spPr>
        <p:txBody>
          <a:bodyPr>
            <a:normAutofit fontScale="90000"/>
          </a:bodyPr>
          <a:lstStyle/>
          <a:p>
            <a:pPr>
              <a:lnSpc>
                <a:spcPts val="3000"/>
              </a:lnSpc>
            </a:pPr>
            <a:r>
              <a:rPr lang="en-US" altLang="zh-CN" sz="3600" dirty="0"/>
              <a:t>VGA</a:t>
            </a:r>
            <a:r>
              <a:rPr lang="zh-CN" altLang="en-US" sz="3600" dirty="0"/>
              <a:t>显示</a:t>
            </a:r>
            <a:r>
              <a:rPr lang="en-US" altLang="zh-CN" sz="3600" dirty="0"/>
              <a:t>·IP</a:t>
            </a:r>
            <a:r>
              <a:rPr lang="zh-CN" altLang="en-US" sz="3600" dirty="0"/>
              <a:t>核端口</a:t>
            </a:r>
            <a:r>
              <a:rPr lang="en-US" altLang="zh-CN" sz="3600" dirty="0"/>
              <a:t>       </a:t>
            </a:r>
            <a:r>
              <a:rPr lang="en-US" altLang="zh-CN" sz="3200" dirty="0"/>
              <a:t>-</a:t>
            </a:r>
            <a:r>
              <a:rPr lang="en-US" altLang="zh-CN" sz="3200" dirty="0" err="1">
                <a:solidFill>
                  <a:srgbClr val="FF0000"/>
                </a:solidFill>
              </a:rPr>
              <a:t>VGA.v</a:t>
            </a:r>
            <a:endParaRPr lang="zh-CN" altLang="en-US" sz="3200" dirty="0"/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>
          <a:xfrm>
            <a:off x="269131" y="1129179"/>
            <a:ext cx="8540750" cy="498599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VGA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clk_25m,                    //</a:t>
            </a:r>
            <a:r>
              <a:rPr lang="zh-CN" altLang="en-US" sz="2000" dirty="0">
                <a:solidFill>
                  <a:schemeClr val="tx1"/>
                </a:solidFill>
              </a:rPr>
              <a:t>扫描控制时钟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clk_100m,                  //</a:t>
            </a:r>
            <a:r>
              <a:rPr lang="zh-CN" altLang="en-US" sz="2000" dirty="0">
                <a:solidFill>
                  <a:schemeClr val="tx1"/>
                </a:solidFill>
              </a:rPr>
              <a:t>显示时钟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</a:t>
            </a:r>
            <a:r>
              <a:rPr lang="en-US" altLang="zh-CN" sz="2000" dirty="0" err="1">
                <a:solidFill>
                  <a:schemeClr val="tx1"/>
                </a:solidFill>
              </a:rPr>
              <a:t>rst</a:t>
            </a:r>
            <a:r>
              <a:rPr lang="en-US" altLang="zh-CN" sz="2000" dirty="0">
                <a:solidFill>
                  <a:schemeClr val="tx1"/>
                </a:solidFill>
              </a:rPr>
              <a:t>,                              //</a:t>
            </a:r>
            <a:r>
              <a:rPr lang="zh-CN" altLang="en-US" sz="2000" dirty="0">
                <a:solidFill>
                  <a:schemeClr val="tx1"/>
                </a:solidFill>
              </a:rPr>
              <a:t>复位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pc,                   //PC</a:t>
            </a:r>
            <a:r>
              <a:rPr lang="zh-CN" altLang="en-US" sz="2000" dirty="0">
                <a:solidFill>
                  <a:schemeClr val="tx1"/>
                </a:solidFill>
              </a:rPr>
              <a:t>地址待显示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</a:t>
            </a:r>
            <a:r>
              <a:rPr lang="en-US" altLang="zh-CN" sz="2000" dirty="0" err="1">
                <a:solidFill>
                  <a:schemeClr val="tx1"/>
                </a:solidFill>
              </a:rPr>
              <a:t>inst</a:t>
            </a:r>
            <a:r>
              <a:rPr lang="en-US" altLang="zh-CN" sz="2000" dirty="0">
                <a:solidFill>
                  <a:schemeClr val="tx1"/>
                </a:solidFill>
              </a:rPr>
              <a:t>,                //</a:t>
            </a:r>
            <a:r>
              <a:rPr lang="zh-CN" altLang="en-US" sz="2000" dirty="0">
                <a:solidFill>
                  <a:schemeClr val="tx1"/>
                </a:solidFill>
              </a:rPr>
              <a:t>指令待显示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</a:t>
            </a:r>
            <a:r>
              <a:rPr lang="en-US" altLang="zh-CN" sz="2000" dirty="0" err="1">
                <a:solidFill>
                  <a:schemeClr val="tx1"/>
                </a:solidFill>
              </a:rPr>
              <a:t>alu_res</a:t>
            </a:r>
            <a:r>
              <a:rPr lang="en-US" altLang="zh-CN" sz="2000" dirty="0">
                <a:solidFill>
                  <a:schemeClr val="tx1"/>
                </a:solidFill>
              </a:rPr>
              <a:t>,         //</a:t>
            </a:r>
            <a:r>
              <a:rPr lang="en-US" altLang="zh-CN" sz="2000" dirty="0" err="1">
                <a:solidFill>
                  <a:schemeClr val="tx1"/>
                </a:solidFill>
              </a:rPr>
              <a:t>alu</a:t>
            </a:r>
            <a:r>
              <a:rPr lang="zh-CN" altLang="en-US" sz="2000" dirty="0">
                <a:solidFill>
                  <a:schemeClr val="tx1"/>
                </a:solidFill>
              </a:rPr>
              <a:t>输出待显示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</a:t>
            </a:r>
            <a:r>
              <a:rPr lang="en-US" altLang="zh-CN" sz="2000" dirty="0" err="1">
                <a:solidFill>
                  <a:schemeClr val="tx1"/>
                </a:solidFill>
              </a:rPr>
              <a:t>mem_wen</a:t>
            </a:r>
            <a:r>
              <a:rPr lang="en-US" altLang="zh-CN" sz="2000" dirty="0">
                <a:solidFill>
                  <a:schemeClr val="tx1"/>
                </a:solidFill>
              </a:rPr>
              <a:t>,              //</a:t>
            </a:r>
            <a:r>
              <a:rPr lang="zh-CN" altLang="en-US" sz="2000" dirty="0">
                <a:solidFill>
                  <a:schemeClr val="tx1"/>
                </a:solidFill>
              </a:rPr>
              <a:t>存储器控制待显示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</a:t>
            </a:r>
            <a:r>
              <a:rPr lang="en-US" altLang="zh-CN" sz="2000" dirty="0" err="1">
                <a:solidFill>
                  <a:schemeClr val="tx1"/>
                </a:solidFill>
              </a:rPr>
              <a:t>dmem_o_data</a:t>
            </a:r>
            <a:r>
              <a:rPr lang="en-US" altLang="zh-CN" sz="2000" dirty="0">
                <a:solidFill>
                  <a:schemeClr val="tx1"/>
                </a:solidFill>
              </a:rPr>
              <a:t>, //</a:t>
            </a:r>
            <a:r>
              <a:rPr lang="zh-CN" altLang="en-US" sz="2000" dirty="0">
                <a:solidFill>
                  <a:schemeClr val="tx1"/>
                </a:solidFill>
              </a:rPr>
              <a:t>存储器数据输出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</a:t>
            </a:r>
            <a:r>
              <a:rPr lang="en-US" altLang="zh-CN" sz="2000" dirty="0" err="1">
                <a:solidFill>
                  <a:schemeClr val="tx1"/>
                </a:solidFill>
              </a:rPr>
              <a:t>dmem_i_data</a:t>
            </a:r>
            <a:r>
              <a:rPr lang="en-US" altLang="zh-CN" sz="2000" dirty="0">
                <a:solidFill>
                  <a:schemeClr val="tx1"/>
                </a:solidFill>
              </a:rPr>
              <a:t>,  //</a:t>
            </a:r>
            <a:r>
              <a:rPr lang="zh-CN" altLang="en-US" sz="2000" dirty="0">
                <a:solidFill>
                  <a:schemeClr val="tx1"/>
                </a:solidFill>
              </a:rPr>
              <a:t>存储器数据输入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wire [31:0] </a:t>
            </a:r>
            <a:r>
              <a:rPr lang="en-US" altLang="zh-CN" sz="2000" dirty="0" err="1">
                <a:solidFill>
                  <a:schemeClr val="tx1"/>
                </a:solidFill>
              </a:rPr>
              <a:t>dmem_addr</a:t>
            </a:r>
            <a:r>
              <a:rPr lang="en-US" altLang="zh-CN" sz="2000" dirty="0">
                <a:solidFill>
                  <a:schemeClr val="tx1"/>
                </a:solidFill>
              </a:rPr>
              <a:t>,     //</a:t>
            </a:r>
            <a:r>
              <a:rPr lang="zh-CN" altLang="en-US" sz="2000" dirty="0">
                <a:solidFill>
                  <a:schemeClr val="tx1"/>
                </a:solidFill>
              </a:rPr>
              <a:t>存储器地址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chemeClr val="tx1"/>
                </a:solidFill>
              </a:rPr>
              <a:t>wire </a:t>
            </a:r>
            <a:r>
              <a:rPr lang="en-US" altLang="zh-CN" sz="2000" dirty="0" err="1">
                <a:solidFill>
                  <a:schemeClr val="tx1"/>
                </a:solidFill>
              </a:rPr>
              <a:t>hs</a:t>
            </a:r>
            <a:r>
              <a:rPr lang="en-US" altLang="zh-CN" sz="2000" dirty="0">
                <a:solidFill>
                  <a:schemeClr val="tx1"/>
                </a:solidFill>
              </a:rPr>
              <a:t>,                               //</a:t>
            </a:r>
            <a:r>
              <a:rPr lang="zh-CN" altLang="en-US" sz="2000" dirty="0">
                <a:solidFill>
                  <a:schemeClr val="tx1"/>
                </a:solidFill>
              </a:rPr>
              <a:t>列填充控制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chemeClr val="tx1"/>
                </a:solidFill>
              </a:rPr>
              <a:t>wire vs,                               //</a:t>
            </a:r>
            <a:r>
              <a:rPr lang="zh-CN" altLang="en-US" sz="2000" dirty="0">
                <a:solidFill>
                  <a:schemeClr val="tx1"/>
                </a:solidFill>
              </a:rPr>
              <a:t>行扫描控制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chemeClr val="tx1"/>
                </a:solidFill>
              </a:rPr>
              <a:t>wire [3:0] </a:t>
            </a:r>
            <a:r>
              <a:rPr lang="en-US" altLang="zh-CN" sz="2000" dirty="0" err="1">
                <a:solidFill>
                  <a:schemeClr val="tx1"/>
                </a:solidFill>
              </a:rPr>
              <a:t>vga_r</a:t>
            </a:r>
            <a:r>
              <a:rPr lang="en-US" altLang="zh-CN" sz="2000" dirty="0">
                <a:solidFill>
                  <a:schemeClr val="tx1"/>
                </a:solidFill>
              </a:rPr>
              <a:t>,                //RGB</a:t>
            </a:r>
            <a:r>
              <a:rPr lang="zh-CN" altLang="en-US" sz="2000" dirty="0">
                <a:solidFill>
                  <a:schemeClr val="tx1"/>
                </a:solidFill>
              </a:rPr>
              <a:t>信号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3333FF"/>
                </a:solidFill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>
                <a:solidFill>
                  <a:schemeClr val="tx1"/>
                </a:solidFill>
              </a:rPr>
              <a:t>wire [3:0] </a:t>
            </a:r>
            <a:r>
              <a:rPr lang="en-US" altLang="zh-CN" sz="2000" dirty="0" err="1">
                <a:solidFill>
                  <a:schemeClr val="tx1"/>
                </a:solidFill>
              </a:rPr>
              <a:t>vga_g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    output </a:t>
            </a:r>
            <a:r>
              <a:rPr lang="en-US" altLang="zh-CN" sz="2000" dirty="0">
                <a:solidFill>
                  <a:schemeClr val="tx1"/>
                </a:solidFill>
              </a:rPr>
              <a:t>wire [3:0] </a:t>
            </a:r>
            <a:r>
              <a:rPr lang="en-US" altLang="zh-CN" sz="2000" dirty="0" err="1">
                <a:solidFill>
                  <a:schemeClr val="tx1"/>
                </a:solidFill>
              </a:rPr>
              <a:t>vga_b</a:t>
            </a:r>
            <a:r>
              <a:rPr lang="en-US" altLang="zh-CN" sz="2000" b="0" dirty="0">
                <a:solidFill>
                  <a:schemeClr val="tx1"/>
                </a:solidFill>
              </a:rPr>
              <a:t>			   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err="1">
                <a:solidFill>
                  <a:srgbClr val="3333FF"/>
                </a:solidFill>
              </a:rPr>
              <a:t>endmodule</a:t>
            </a:r>
            <a:endParaRPr lang="zh-CN" altLang="en-US" sz="2000" dirty="0">
              <a:solidFill>
                <a:srgbClr val="3333FF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E72EFD2-F696-4079-A032-0CED6767F322}"/>
              </a:ext>
            </a:extLst>
          </p:cNvPr>
          <p:cNvSpPr/>
          <p:nvPr/>
        </p:nvSpPr>
        <p:spPr>
          <a:xfrm>
            <a:off x="6725364" y="1988840"/>
            <a:ext cx="2082540" cy="792088"/>
          </a:xfrm>
          <a:prstGeom prst="wedgeRoundRectCallout">
            <a:avLst>
              <a:gd name="adj1" fmla="val -90131"/>
              <a:gd name="adj2" fmla="val 18844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显示驱动可显示其他中间状态，需在</a:t>
            </a:r>
            <a:r>
              <a:rPr lang="en-US" altLang="zh-CN" sz="1600" dirty="0">
                <a:solidFill>
                  <a:srgbClr val="FF0000"/>
                </a:solidFill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</a:rPr>
              <a:t>输出端口做调整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A6E2F-BF13-419C-A517-8F4D0D77D49C}"/>
              </a:ext>
            </a:extLst>
          </p:cNvPr>
          <p:cNvSpPr txBox="1"/>
          <p:nvPr/>
        </p:nvSpPr>
        <p:spPr>
          <a:xfrm>
            <a:off x="5803920" y="3916501"/>
            <a:ext cx="30039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en-US" altLang="zh-CN" dirty="0" err="1"/>
              <a:t>eg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input wire [4:0] rs1,</a:t>
            </a:r>
          </a:p>
          <a:p>
            <a:r>
              <a:rPr lang="en-US" altLang="zh-CN" dirty="0"/>
              <a:t>    input wire [31:0] rs1_val,</a:t>
            </a:r>
          </a:p>
          <a:p>
            <a:r>
              <a:rPr lang="en-US" altLang="zh-CN" dirty="0"/>
              <a:t>    input wire [4:0] rs2,</a:t>
            </a:r>
          </a:p>
          <a:p>
            <a:r>
              <a:rPr lang="en-US" altLang="zh-CN" dirty="0"/>
              <a:t>    input wire [31:0] rs2_val,</a:t>
            </a:r>
          </a:p>
          <a:p>
            <a:r>
              <a:rPr lang="en-US" altLang="zh-CN" dirty="0"/>
              <a:t>    input wire [4:0] </a:t>
            </a:r>
            <a:r>
              <a:rPr lang="en-US" altLang="zh-CN" dirty="0" err="1"/>
              <a:t>rd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wire [31:0] </a:t>
            </a:r>
            <a:r>
              <a:rPr lang="en-US" altLang="zh-CN" dirty="0" err="1"/>
              <a:t>reg_i_data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wire </a:t>
            </a:r>
            <a:r>
              <a:rPr lang="en-US" altLang="zh-CN" dirty="0" err="1"/>
              <a:t>reg_wen</a:t>
            </a:r>
            <a:r>
              <a:rPr lang="en-US" altLang="zh-CN" dirty="0"/>
              <a:t>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815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92953B5-2DF8-41F0-B4BB-4EBB60FE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87" y="236168"/>
            <a:ext cx="2756013" cy="4149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521804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dirty="0"/>
              <a:t>显示调试设备：</a:t>
            </a:r>
            <a:r>
              <a:rPr lang="en-US" altLang="zh-CN" dirty="0"/>
              <a:t>VGA</a:t>
            </a:r>
            <a:r>
              <a:rPr lang="en-US" altLang="zh-CN" sz="2500" dirty="0">
                <a:solidFill>
                  <a:srgbClr val="003399"/>
                </a:solidFill>
              </a:rPr>
              <a:t>	       	</a:t>
            </a:r>
            <a:endParaRPr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25E3EC-B299-460B-9D7F-7215F2E0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4065074"/>
            <a:ext cx="9144000" cy="23853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D06863-422A-4780-819F-FC701DA2EFCA}"/>
              </a:ext>
            </a:extLst>
          </p:cNvPr>
          <p:cNvSpPr txBox="1"/>
          <p:nvPr/>
        </p:nvSpPr>
        <p:spPr>
          <a:xfrm>
            <a:off x="-208082" y="1298461"/>
            <a:ext cx="643626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显示设备模块内部由三个子模块组成：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lang="en-US" altLang="zh-CN" sz="22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Vga_controller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水平和垂直扫描控制，时钟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25mhz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Vga_display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直接接受像素显示信息，输出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RGB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驱动信号</a:t>
            </a: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Vga_debugger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显示信息输入及格式转换；可支持多个调试端口，只需在顶层将端口引出即可；直接连接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的输出调试口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612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1763688" y="295182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系统辅助模块介绍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BD7D11-C35C-413F-ACC5-7E56D7AF8624}"/>
              </a:ext>
            </a:extLst>
          </p:cNvPr>
          <p:cNvSpPr txBox="1"/>
          <p:nvPr/>
        </p:nvSpPr>
        <p:spPr>
          <a:xfrm>
            <a:off x="3707904" y="3909968"/>
            <a:ext cx="481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altLang="zh-CN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4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通用分频、开关去抖动模块</a:t>
            </a:r>
            <a:endParaRPr lang="zh-CN" altLang="en-US" sz="18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169342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7524"/>
            <a:ext cx="7869560" cy="954360"/>
          </a:xfrm>
        </p:spPr>
        <p:txBody>
          <a:bodyPr/>
          <a:lstStyle/>
          <a:p>
            <a:r>
              <a:rPr lang="zh-CN" altLang="en-US" sz="3600" dirty="0"/>
              <a:t>通用分频模块：</a:t>
            </a:r>
            <a:r>
              <a:rPr lang="en-US" altLang="zh-CN" sz="3600" dirty="0" err="1">
                <a:solidFill>
                  <a:srgbClr val="FF0000"/>
                </a:solidFill>
              </a:rPr>
              <a:t>clk_div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</a:rPr>
              <a:t>计数分频模块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用于要求不高的各类计数和分频</a:t>
            </a:r>
            <a:endParaRPr lang="en-US" altLang="zh-CN" sz="2400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IO</a:t>
            </a:r>
            <a:r>
              <a:rPr lang="zh-CN" altLang="en-US" dirty="0"/>
              <a:t>和存储器等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对延时和驱动有要求的需要</a:t>
            </a:r>
            <a:r>
              <a:rPr lang="en-US" altLang="zh-CN" sz="2400" dirty="0"/>
              <a:t>BUFG</a:t>
            </a:r>
            <a:r>
              <a:rPr lang="zh-CN" altLang="en-US" sz="2400" dirty="0"/>
              <a:t>缓冲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对于时序要求高的需要用</a:t>
            </a:r>
            <a:r>
              <a:rPr lang="en-US" altLang="zh-CN" sz="2400" dirty="0"/>
              <a:t>DCM</a:t>
            </a:r>
            <a:r>
              <a:rPr lang="zh-CN" altLang="en-US" sz="2400" dirty="0"/>
              <a:t>实现</a:t>
            </a:r>
            <a:endParaRPr lang="en-US" altLang="zh-CN" sz="2400" dirty="0"/>
          </a:p>
          <a:p>
            <a:pPr lvl="0"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</a:rPr>
              <a:t>基本功能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32</a:t>
            </a:r>
            <a:r>
              <a:rPr lang="zh-CN" altLang="en-US" sz="2400" dirty="0"/>
              <a:t>位计数分频输出：</a:t>
            </a:r>
            <a:r>
              <a:rPr lang="en-US" altLang="zh-CN" sz="2400" dirty="0" err="1">
                <a:solidFill>
                  <a:srgbClr val="FF0000"/>
                </a:solidFill>
              </a:rPr>
              <a:t>clkdiv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时钟输出：</a:t>
            </a:r>
            <a:r>
              <a:rPr lang="en-US" altLang="zh-CN" sz="2400" dirty="0" err="1">
                <a:solidFill>
                  <a:srgbClr val="FF0000"/>
                </a:solidFill>
              </a:rPr>
              <a:t>Clk_CPU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逻辑实验通用计数模块改造</a:t>
            </a: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dirty="0">
                <a:solidFill>
                  <a:schemeClr val="tx1"/>
                </a:solidFill>
              </a:rPr>
              <a:t>本实验自己设计核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逻辑电路输出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U8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 err="1">
                <a:solidFill>
                  <a:prstClr val="black"/>
                </a:solidFill>
              </a:rPr>
              <a:t>clk_div.veo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 err="1">
                <a:solidFill>
                  <a:prstClr val="black"/>
                </a:solidFill>
              </a:rPr>
              <a:t>clk_div.v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CBF9D-7255-45EF-A015-66F8384B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55" y="2257425"/>
            <a:ext cx="2447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1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7524"/>
            <a:ext cx="8085584" cy="95436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逻辑实验通用分频模块</a:t>
            </a:r>
            <a:r>
              <a:rPr lang="en-US" altLang="zh-CN" sz="3600" dirty="0">
                <a:solidFill>
                  <a:srgbClr val="FF0000"/>
                </a:solidFill>
              </a:rPr>
              <a:t>M1</a:t>
            </a:r>
            <a:r>
              <a:rPr lang="zh-CN" altLang="en-US" sz="3600" dirty="0"/>
              <a:t>优化：</a:t>
            </a:r>
            <a:r>
              <a:rPr lang="en-US" altLang="zh-CN" sz="2700" dirty="0" err="1">
                <a:solidFill>
                  <a:srgbClr val="FF0000"/>
                </a:solidFill>
              </a:rPr>
              <a:t>clk_div.v</a:t>
            </a:r>
            <a:endParaRPr lang="zh-CN" altLang="en-US" sz="27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124744"/>
            <a:ext cx="90010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通用计数分频模块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用于计算机组成实验辅助模块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逻辑实验通用计数模块改造</a:t>
            </a: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增加</a:t>
            </a:r>
            <a:r>
              <a:rPr lang="en-US" altLang="zh-CN" sz="2400" dirty="0"/>
              <a:t>CPU</a:t>
            </a:r>
            <a:r>
              <a:rPr lang="zh-CN" altLang="en-US" sz="2400" dirty="0"/>
              <a:t>单步时钟输出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32</a:t>
            </a:r>
            <a:r>
              <a:rPr lang="zh-CN" altLang="en-US" sz="2400" dirty="0"/>
              <a:t>位计数分频输出：</a:t>
            </a:r>
            <a:r>
              <a:rPr lang="en-US" altLang="zh-CN" sz="2400" dirty="0" err="1">
                <a:solidFill>
                  <a:srgbClr val="FF0000"/>
                </a:solidFill>
              </a:rPr>
              <a:t>clkdiv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时钟输出：</a:t>
            </a:r>
            <a:r>
              <a:rPr lang="en-US" altLang="zh-CN" sz="2400" dirty="0" err="1">
                <a:solidFill>
                  <a:srgbClr val="FF0000"/>
                </a:solidFill>
              </a:rPr>
              <a:t>Clk_CPU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拨码开关的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号位、按键，</a:t>
            </a:r>
            <a:r>
              <a:rPr lang="en-US" altLang="zh-CN" sz="2400" dirty="0">
                <a:solidFill>
                  <a:srgbClr val="FF0000"/>
                </a:solidFill>
              </a:rPr>
              <a:t>SW[2][8]</a:t>
            </a:r>
            <a:r>
              <a:rPr lang="zh-CN" altLang="en-US" sz="2400" dirty="0">
                <a:solidFill>
                  <a:srgbClr val="FF0000"/>
                </a:solidFill>
              </a:rPr>
              <a:t>控制</a:t>
            </a:r>
            <a:r>
              <a:rPr lang="en-US" altLang="zh-CN" sz="2400" dirty="0" err="1">
                <a:solidFill>
                  <a:srgbClr val="FF0000"/>
                </a:solidFill>
              </a:rPr>
              <a:t>Clk_CPU</a:t>
            </a:r>
            <a:r>
              <a:rPr lang="zh-CN" altLang="en-US" sz="2400" dirty="0">
                <a:solidFill>
                  <a:srgbClr val="FF0000"/>
                </a:solidFill>
              </a:rPr>
              <a:t>输出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当拨码开关二、八号位，置低电平即</a:t>
            </a:r>
            <a:r>
              <a:rPr lang="en-US" altLang="zh-CN" sz="2000" dirty="0">
                <a:solidFill>
                  <a:srgbClr val="FF0000"/>
                </a:solidFill>
              </a:rPr>
              <a:t>SW[2][8]=00</a:t>
            </a:r>
            <a:r>
              <a:rPr lang="zh-CN" altLang="en-US" sz="2000" dirty="0">
                <a:solidFill>
                  <a:srgbClr val="FF0000"/>
                </a:solidFill>
              </a:rPr>
              <a:t>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377" lvl="2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输出时钟为全速频率（</a:t>
            </a:r>
            <a:r>
              <a:rPr lang="en-US" altLang="zh-CN" sz="2000" dirty="0">
                <a:solidFill>
                  <a:srgbClr val="FF0000"/>
                </a:solidFill>
              </a:rPr>
              <a:t>50MHz</a:t>
            </a:r>
            <a:r>
              <a:rPr lang="zh-CN" altLang="en-US" sz="2000" dirty="0">
                <a:solidFill>
                  <a:srgbClr val="FF0000"/>
                </a:solidFill>
              </a:rPr>
              <a:t>或</a:t>
            </a:r>
            <a:r>
              <a:rPr lang="en-US" altLang="zh-CN" sz="2000" dirty="0">
                <a:solidFill>
                  <a:srgbClr val="FF0000"/>
                </a:solidFill>
              </a:rPr>
              <a:t>25MHz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当拨码开关二、八号位，分别置高电平即</a:t>
            </a:r>
            <a:r>
              <a:rPr lang="en-US" altLang="zh-CN" sz="2000" dirty="0">
                <a:solidFill>
                  <a:srgbClr val="FF0000"/>
                </a:solidFill>
              </a:rPr>
              <a:t>SW[2][8]=10</a:t>
            </a:r>
            <a:r>
              <a:rPr lang="zh-CN" altLang="en-US" sz="2000" dirty="0">
                <a:solidFill>
                  <a:srgbClr val="FF0000"/>
                </a:solidFill>
              </a:rPr>
              <a:t>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377" lvl="2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输出时钟为自动单步频率（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分频，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clkdiv</a:t>
            </a:r>
            <a:r>
              <a:rPr lang="en-US" altLang="zh-CN" sz="2000" dirty="0">
                <a:solidFill>
                  <a:srgbClr val="FF0000"/>
                </a:solidFill>
              </a:rPr>
              <a:t> [24]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当拨码开关八号位，置高电平即</a:t>
            </a:r>
            <a:r>
              <a:rPr lang="en-US" altLang="zh-CN" sz="2000" dirty="0">
                <a:solidFill>
                  <a:srgbClr val="FF0000"/>
                </a:solidFill>
              </a:rPr>
              <a:t>SW[2][8]=x1</a:t>
            </a:r>
            <a:r>
              <a:rPr lang="zh-CN" altLang="en-US" sz="2000" dirty="0">
                <a:solidFill>
                  <a:srgbClr val="FF0000"/>
                </a:solidFill>
              </a:rPr>
              <a:t>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377" lvl="2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输出时钟为手动单步频率（按键</a:t>
            </a:r>
            <a:r>
              <a:rPr lang="en-US" altLang="zh-CN" sz="2000" dirty="0">
                <a:solidFill>
                  <a:srgbClr val="FF0000"/>
                </a:solidFill>
              </a:rPr>
              <a:t>BYN_Y[0]</a:t>
            </a:r>
            <a:r>
              <a:rPr lang="zh-CN" altLang="en-US" sz="2000" dirty="0">
                <a:solidFill>
                  <a:srgbClr val="FF0000"/>
                </a:solidFill>
              </a:rPr>
              <a:t>输入</a:t>
            </a:r>
            <a:r>
              <a:rPr lang="en-US" altLang="zh-CN" sz="2000" dirty="0">
                <a:solidFill>
                  <a:srgbClr val="FF0000"/>
                </a:solidFill>
              </a:rPr>
              <a:t>STEP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377" lvl="2" indent="0">
              <a:spcBef>
                <a:spcPts val="0"/>
              </a:spcBef>
              <a:buNone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5939B-E894-43DE-8F2C-BED66B46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58394-A5EE-43B7-B2C6-AFB057BC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035" y="1309498"/>
            <a:ext cx="2447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altLang="zh-CN" sz="4800" dirty="0">
                <a:ea typeface="黑体" panose="02010609060101010101" pitchFamily="49" charset="-122"/>
              </a:rPr>
              <a:t>实验</a:t>
            </a:r>
            <a:r>
              <a:rPr lang="zh-CN" altLang="en-US" sz="4800" dirty="0">
                <a:ea typeface="黑体" panose="02010609060101010101" pitchFamily="49" charset="-122"/>
              </a:rPr>
              <a:t>目标及</a:t>
            </a:r>
            <a:r>
              <a:rPr altLang="zh-CN" sz="4800" dirty="0">
                <a:ea typeface="黑体" panose="02010609060101010101" pitchFamily="49" charset="-122"/>
              </a:rPr>
              <a:t>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196975"/>
            <a:ext cx="8964488" cy="5159375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CPU</a:t>
            </a:r>
            <a:r>
              <a:rPr lang="zh-CN" altLang="en-US" sz="2800" dirty="0">
                <a:solidFill>
                  <a:schemeClr val="tx1"/>
                </a:solidFill>
              </a:rPr>
              <a:t>测试环境（基本</a:t>
            </a: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系统）的建立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</a:t>
            </a:r>
            <a:r>
              <a:rPr lang="en-US" altLang="zh-CN" sz="2400" dirty="0"/>
              <a:t>CPU</a:t>
            </a:r>
            <a:r>
              <a:rPr lang="zh-CN" altLang="en-US" sz="2400" dirty="0"/>
              <a:t>、外设接口和基本功能模块、存储器以及总线各个</a:t>
            </a:r>
            <a:r>
              <a:rPr lang="en-US" altLang="zh-CN" sz="2400" dirty="0"/>
              <a:t>IP</a:t>
            </a:r>
            <a:r>
              <a:rPr lang="zh-CN" altLang="en-US" sz="2400" dirty="0"/>
              <a:t>子模块的功能，了解各个</a:t>
            </a:r>
            <a:r>
              <a:rPr lang="en-US" altLang="zh-CN" sz="2400" dirty="0"/>
              <a:t>IP</a:t>
            </a:r>
            <a:r>
              <a:rPr lang="zh-CN" altLang="en-US" sz="2400" dirty="0"/>
              <a:t>之间的联系和</a:t>
            </a:r>
            <a:r>
              <a:rPr lang="en-US" altLang="zh-CN" sz="2400" dirty="0"/>
              <a:t>SOC</a:t>
            </a:r>
            <a:r>
              <a:rPr lang="zh-CN" altLang="en-US" sz="2400" dirty="0"/>
              <a:t>系统的基本概念</a:t>
            </a:r>
            <a:endParaRPr lang="en-US" altLang="zh-CN" sz="2400" dirty="0"/>
          </a:p>
          <a:p>
            <a:pPr marL="457200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400" dirty="0"/>
              <a:t>                                                                           </a:t>
            </a:r>
            <a:endParaRPr lang="en-US" altLang="zh-CN" sz="2400" dirty="0"/>
          </a:p>
          <a:p>
            <a:pPr lvl="1" algn="just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：通过第三方</a:t>
            </a:r>
            <a:r>
              <a:rPr lang="en-US" altLang="zh-CN" sz="2400" dirty="0"/>
              <a:t>IP</a:t>
            </a:r>
            <a:r>
              <a:rPr lang="zh-CN" altLang="en-US" sz="2400" dirty="0"/>
              <a:t>和已有</a:t>
            </a:r>
            <a:r>
              <a:rPr lang="en-US" altLang="zh-CN" sz="2400" dirty="0"/>
              <a:t>IP</a:t>
            </a:r>
            <a:r>
              <a:rPr lang="zh-CN" altLang="en-US" sz="2400" dirty="0"/>
              <a:t>模块建立</a:t>
            </a:r>
            <a:r>
              <a:rPr lang="en-US" altLang="zh-CN" sz="2400" dirty="0"/>
              <a:t>CPU</a:t>
            </a:r>
            <a:r>
              <a:rPr lang="zh-CN" altLang="en-US" sz="2400" dirty="0"/>
              <a:t>测试环境（</a:t>
            </a:r>
            <a:r>
              <a:rPr lang="en-US" altLang="zh-CN" sz="2400" dirty="0"/>
              <a:t>SOC</a:t>
            </a:r>
            <a:r>
              <a:rPr lang="zh-CN" altLang="en-US" sz="2400" dirty="0"/>
              <a:t>系统的集成实现）</a:t>
            </a:r>
            <a:r>
              <a:rPr lang="en-US" altLang="zh-CN" sz="2400" dirty="0"/>
              <a:t>------</a:t>
            </a:r>
            <a:r>
              <a:rPr lang="zh-CN" altLang="en-US" sz="2400" dirty="0"/>
              <a:t>参考原理图采用</a:t>
            </a:r>
            <a:r>
              <a:rPr lang="en-US" altLang="zh-CN" sz="2400" dirty="0"/>
              <a:t>Verilog</a:t>
            </a:r>
            <a:r>
              <a:rPr lang="zh-CN" altLang="en-US" sz="2400" dirty="0"/>
              <a:t>调用子模块的方式实现，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完成由按键消抖、时钟分频、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通道选择、数码管驱动、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驱动、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VGA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液晶驱动以及存储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等模块构建的实验平台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62247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14400"/>
            <a:ext cx="7869560" cy="95436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zh-CN" altLang="en-US" sz="3600" dirty="0"/>
              <a:t>通用分频</a:t>
            </a:r>
            <a:r>
              <a:rPr lang="en-US" altLang="zh-CN" sz="3600" dirty="0"/>
              <a:t>IP</a:t>
            </a:r>
            <a:r>
              <a:rPr lang="zh-CN" altLang="en-US" sz="3600" dirty="0"/>
              <a:t>核端口</a:t>
            </a:r>
            <a:r>
              <a:rPr lang="en-US" altLang="zh-CN" sz="3600" dirty="0"/>
              <a:t>  </a:t>
            </a:r>
            <a:r>
              <a:rPr lang="en-US" altLang="zh-CN" dirty="0"/>
              <a:t>-</a:t>
            </a:r>
            <a:r>
              <a:rPr lang="en-US" altLang="zh-CN" dirty="0" err="1">
                <a:solidFill>
                  <a:srgbClr val="FF0000"/>
                </a:solidFill>
              </a:rPr>
              <a:t>clk_div.v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3333FF"/>
                </a:solidFill>
              </a:rPr>
              <a:t>module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clk_div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3333FF"/>
                </a:solidFill>
              </a:rPr>
              <a:t>input</a:t>
            </a:r>
            <a:r>
              <a:rPr lang="en-US" altLang="zh-CN" sz="2400" dirty="0"/>
              <a:t> </a:t>
            </a:r>
            <a:r>
              <a:rPr lang="en-US" altLang="zh-CN" sz="2400" b="0" dirty="0" err="1">
                <a:solidFill>
                  <a:schemeClr val="tx1"/>
                </a:solidFill>
              </a:rPr>
              <a:t>clk</a:t>
            </a:r>
            <a:r>
              <a:rPr lang="en-US" altLang="zh-CN" sz="24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	</a:t>
            </a:r>
            <a:r>
              <a:rPr lang="en-US" altLang="zh-CN" sz="2400" dirty="0">
                <a:solidFill>
                  <a:srgbClr val="3333FF"/>
                </a:solidFill>
              </a:rPr>
              <a:t>    input </a:t>
            </a:r>
            <a:r>
              <a:rPr lang="en-US" altLang="zh-CN" sz="2400" b="0" dirty="0" err="1">
                <a:solidFill>
                  <a:schemeClr val="tx1"/>
                </a:solidFill>
              </a:rPr>
              <a:t>rst</a:t>
            </a:r>
            <a:r>
              <a:rPr lang="en-US" altLang="zh-CN" sz="24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	    </a:t>
            </a:r>
            <a:r>
              <a:rPr lang="en-US" altLang="zh-CN" sz="2400" dirty="0">
                <a:solidFill>
                  <a:srgbClr val="3333FF"/>
                </a:solidFill>
              </a:rPr>
              <a:t>input </a:t>
            </a:r>
            <a:r>
              <a:rPr lang="en-US" altLang="zh-CN" sz="2400" b="0" dirty="0">
                <a:solidFill>
                  <a:schemeClr val="tx1"/>
                </a:solidFill>
              </a:rPr>
              <a:t>SW2,SW8,STEP,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	   </a:t>
            </a:r>
            <a:r>
              <a:rPr lang="en-US" altLang="zh-CN" sz="2400" dirty="0">
                <a:solidFill>
                  <a:srgbClr val="3333FF"/>
                </a:solidFill>
              </a:rPr>
              <a:t> output </a:t>
            </a:r>
            <a:r>
              <a:rPr lang="en-US" altLang="zh-CN" sz="2400" b="0" dirty="0">
                <a:solidFill>
                  <a:schemeClr val="tx1"/>
                </a:solidFill>
              </a:rPr>
              <a:t>[31:0]</a:t>
            </a:r>
            <a:r>
              <a:rPr lang="en-US" altLang="zh-CN" sz="2400" b="0" dirty="0" err="1">
                <a:solidFill>
                  <a:schemeClr val="tx1"/>
                </a:solidFill>
              </a:rPr>
              <a:t>clkdiv</a:t>
            </a:r>
            <a:r>
              <a:rPr lang="en-US" altLang="zh-CN" sz="24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	    </a:t>
            </a:r>
            <a:r>
              <a:rPr lang="en-US" altLang="zh-CN" sz="2400" dirty="0">
                <a:solidFill>
                  <a:srgbClr val="3333FF"/>
                </a:solidFill>
              </a:rPr>
              <a:t>output </a:t>
            </a:r>
            <a:r>
              <a:rPr lang="en-US" altLang="zh-CN" sz="2400" b="0" dirty="0" err="1">
                <a:solidFill>
                  <a:schemeClr val="tx1"/>
                </a:solidFill>
              </a:rPr>
              <a:t>Clk_CPU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	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 err="1">
                <a:solidFill>
                  <a:srgbClr val="3333FF"/>
                </a:solidFill>
              </a:rPr>
              <a:t>endmodule</a:t>
            </a:r>
            <a:endParaRPr lang="zh-CN" altLang="en-US" sz="2400" dirty="0">
              <a:solidFill>
                <a:srgbClr val="3333FF"/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BD8D8D3-1031-4119-AC25-60DD152863DF}"/>
              </a:ext>
            </a:extLst>
          </p:cNvPr>
          <p:cNvSpPr/>
          <p:nvPr/>
        </p:nvSpPr>
        <p:spPr>
          <a:xfrm>
            <a:off x="683568" y="4293096"/>
            <a:ext cx="3168352" cy="1584176"/>
          </a:xfrm>
          <a:prstGeom prst="wedgeRoundRectCallout">
            <a:avLst>
              <a:gd name="adj1" fmla="val 103496"/>
              <a:gd name="adj2" fmla="val -44038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拨码</a:t>
            </a:r>
            <a:r>
              <a:rPr lang="en-US" altLang="zh-CN" dirty="0">
                <a:solidFill>
                  <a:srgbClr val="FF0000"/>
                </a:solidFill>
              </a:rPr>
              <a:t>SW2,8</a:t>
            </a:r>
            <a:r>
              <a:rPr lang="zh-CN" altLang="en-US" dirty="0">
                <a:solidFill>
                  <a:srgbClr val="FF0000"/>
                </a:solidFill>
              </a:rPr>
              <a:t>控制输出时钟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SW2,8=00;CPU</a:t>
            </a:r>
            <a:r>
              <a:rPr lang="zh-CN" altLang="en-US" dirty="0">
                <a:solidFill>
                  <a:srgbClr val="FF0000"/>
                </a:solidFill>
              </a:rPr>
              <a:t>全速时钟；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 SW2,8=10;CPU</a:t>
            </a:r>
            <a:r>
              <a:rPr lang="zh-CN" altLang="en-US" dirty="0">
                <a:solidFill>
                  <a:srgbClr val="FF0000"/>
                </a:solidFill>
              </a:rPr>
              <a:t>自动单步时钟；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 SW2,8=x1;CPU</a:t>
            </a:r>
            <a:r>
              <a:rPr lang="zh-CN" altLang="en-US" dirty="0">
                <a:solidFill>
                  <a:srgbClr val="FF0000"/>
                </a:solidFill>
              </a:rPr>
              <a:t>手动单步时钟</a:t>
            </a:r>
            <a:r>
              <a:rPr lang="en-US" altLang="zh-CN" dirty="0">
                <a:solidFill>
                  <a:srgbClr val="FF0000"/>
                </a:solidFill>
              </a:rPr>
              <a:t>STEP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82869E-3D22-415D-8279-B54D5817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97" y="2852936"/>
            <a:ext cx="2447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5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77724"/>
            <a:ext cx="7869560" cy="95436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zh-CN" altLang="en-US" sz="3600" dirty="0"/>
              <a:t>通用分频模块端口信号及描述参考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1025440"/>
            <a:ext cx="8322296" cy="4410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chemeClr val="tx1"/>
                </a:solidFill>
              </a:rPr>
              <a:t>通用分频器模块行为描述结构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</a:rPr>
              <a:t>module</a:t>
            </a:r>
            <a:r>
              <a:rPr lang="en-US" altLang="zh-CN" sz="1600" dirty="0"/>
              <a:t>   </a:t>
            </a:r>
            <a:r>
              <a:rPr lang="en-US" altLang="zh-CN" sz="1600" b="1" dirty="0" err="1">
                <a:solidFill>
                  <a:srgbClr val="FF0000"/>
                </a:solidFill>
              </a:rPr>
              <a:t>clk_div</a:t>
            </a:r>
            <a:r>
              <a:rPr lang="en-US" altLang="zh-CN" sz="1600" dirty="0"/>
              <a:t>(</a:t>
            </a:r>
            <a:r>
              <a:rPr lang="en-US" altLang="zh-CN" sz="1600" b="1" dirty="0">
                <a:solidFill>
                  <a:srgbClr val="0000FF"/>
                </a:solidFill>
              </a:rPr>
              <a:t>input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clk</a:t>
            </a:r>
            <a:r>
              <a:rPr lang="en-US" altLang="zh-CN" sz="1600" dirty="0"/>
              <a:t>,			//</a:t>
            </a:r>
            <a:r>
              <a:rPr lang="zh-CN" altLang="en-US" sz="1600" dirty="0"/>
              <a:t>主板时钟</a:t>
            </a:r>
            <a:endParaRPr lang="en-US" altLang="zh-CN" sz="16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dirty="0"/>
              <a:t>		        </a:t>
            </a:r>
            <a:r>
              <a:rPr lang="en-US" altLang="zh-CN" sz="1600" b="1" dirty="0">
                <a:solidFill>
                  <a:srgbClr val="0000FF"/>
                </a:solidFill>
              </a:rPr>
              <a:t>input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rst</a:t>
            </a:r>
            <a:r>
              <a:rPr lang="en-US" altLang="zh-CN" sz="1600" dirty="0"/>
              <a:t>,		//</a:t>
            </a:r>
            <a:r>
              <a:rPr lang="zh-CN" altLang="en-US" sz="1600" dirty="0"/>
              <a:t>复位信号</a:t>
            </a:r>
            <a:endParaRPr lang="en-US" altLang="zh-CN" sz="16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dirty="0"/>
              <a:t>		        </a:t>
            </a:r>
            <a:r>
              <a:rPr lang="en-US" altLang="zh-CN" sz="1600" b="1" dirty="0">
                <a:solidFill>
                  <a:srgbClr val="0000FF"/>
                </a:solidFill>
              </a:rPr>
              <a:t>input </a:t>
            </a:r>
            <a:r>
              <a:rPr lang="en-US" altLang="zh-CN" sz="1600" dirty="0"/>
              <a:t>SW2,SW8,STEP        //CPU</a:t>
            </a:r>
            <a:r>
              <a:rPr lang="zh-CN" altLang="en-US" sz="1600" dirty="0"/>
              <a:t>时钟切换</a:t>
            </a:r>
            <a:endParaRPr lang="en-US" altLang="zh-CN" sz="16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dirty="0"/>
              <a:t>		        </a:t>
            </a:r>
            <a:r>
              <a:rPr lang="en-US" altLang="zh-CN" sz="1600" b="1" dirty="0">
                <a:solidFill>
                  <a:srgbClr val="0000FF"/>
                </a:solidFill>
              </a:rPr>
              <a:t>output </a:t>
            </a:r>
            <a:r>
              <a:rPr lang="en-US" altLang="zh-CN" sz="1600" b="1" dirty="0" err="1">
                <a:solidFill>
                  <a:srgbClr val="0000FF"/>
                </a:solidFill>
              </a:rPr>
              <a:t>reg</a:t>
            </a:r>
            <a:r>
              <a:rPr lang="en-US" altLang="zh-CN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dirty="0"/>
              <a:t>[31:0]</a:t>
            </a:r>
            <a:r>
              <a:rPr lang="en-US" altLang="zh-CN" sz="1600" dirty="0" err="1"/>
              <a:t>clkdiv</a:t>
            </a:r>
            <a:r>
              <a:rPr lang="en-US" altLang="zh-CN" sz="1600" dirty="0"/>
              <a:t>,	//32</a:t>
            </a:r>
            <a:r>
              <a:rPr lang="zh-CN" altLang="en-US" sz="1600" dirty="0"/>
              <a:t>位计数分频输出</a:t>
            </a:r>
            <a:endParaRPr lang="en-US" altLang="zh-CN" sz="16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dirty="0"/>
              <a:t>		        </a:t>
            </a:r>
            <a:r>
              <a:rPr lang="en-US" altLang="zh-CN" sz="1600" b="1" dirty="0">
                <a:solidFill>
                  <a:srgbClr val="0000FF"/>
                </a:solidFill>
              </a:rPr>
              <a:t>output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Clk_CPU</a:t>
            </a:r>
            <a:r>
              <a:rPr lang="en-US" altLang="zh-CN" sz="1600" dirty="0"/>
              <a:t>		//CPU</a:t>
            </a:r>
            <a:r>
              <a:rPr lang="zh-CN" altLang="en-US" sz="1600" dirty="0"/>
              <a:t>时钟输出</a:t>
            </a:r>
            <a:endParaRPr lang="en-US" altLang="zh-CN" sz="16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dirty="0"/>
              <a:t>		        );</a:t>
            </a:r>
            <a:endParaRPr lang="en-US" altLang="zh-CN" sz="1600" b="1" dirty="0">
              <a:solidFill>
                <a:srgbClr val="0000FF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</a:rPr>
              <a:t>	always </a:t>
            </a:r>
            <a:r>
              <a:rPr lang="en-US" altLang="zh-CN" sz="1600" b="1" dirty="0"/>
              <a:t>@</a:t>
            </a:r>
            <a:r>
              <a:rPr lang="en-US" altLang="zh-CN" sz="1600" b="1" dirty="0">
                <a:solidFill>
                  <a:srgbClr val="0000FF"/>
                </a:solidFill>
              </a:rPr>
              <a:t> (</a:t>
            </a:r>
            <a:r>
              <a:rPr lang="en-US" altLang="zh-CN" sz="1600" b="1" dirty="0" err="1">
                <a:solidFill>
                  <a:srgbClr val="0000FF"/>
                </a:solidFill>
              </a:rPr>
              <a:t>posedge</a:t>
            </a:r>
            <a:r>
              <a:rPr lang="en-US" altLang="zh-CN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dirty="0" err="1"/>
              <a:t>clk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</a:rPr>
              <a:t>or </a:t>
            </a:r>
            <a:r>
              <a:rPr lang="en-US" altLang="zh-CN" sz="1600" b="1" dirty="0" err="1">
                <a:solidFill>
                  <a:srgbClr val="0000FF"/>
                </a:solidFill>
              </a:rPr>
              <a:t>posedge</a:t>
            </a:r>
            <a:r>
              <a:rPr lang="en-US" altLang="zh-CN" sz="1600" b="1" dirty="0">
                <a:solidFill>
                  <a:srgbClr val="0000FF"/>
                </a:solidFill>
              </a:rPr>
              <a:t> </a:t>
            </a:r>
            <a:r>
              <a:rPr lang="en-US" altLang="zh-CN" sz="1600" dirty="0" err="1"/>
              <a:t>rst</a:t>
            </a:r>
            <a:r>
              <a:rPr lang="en-US" altLang="zh-CN" sz="1600" b="1" dirty="0">
                <a:solidFill>
                  <a:srgbClr val="0000FF"/>
                </a:solidFill>
              </a:rPr>
              <a:t>) begin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</a:rPr>
              <a:t>		if</a:t>
            </a:r>
            <a:r>
              <a:rPr lang="en-US" altLang="zh-CN" sz="1600" dirty="0"/>
              <a:t> (</a:t>
            </a:r>
            <a:r>
              <a:rPr lang="en-US" altLang="zh-CN" sz="1600" b="1" dirty="0">
                <a:solidFill>
                  <a:srgbClr val="FF0000"/>
                </a:solidFill>
              </a:rPr>
              <a:t>???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clkdiv</a:t>
            </a:r>
            <a:r>
              <a:rPr lang="en-US" altLang="zh-CN" sz="1600" dirty="0"/>
              <a:t> &lt;= </a:t>
            </a:r>
            <a:r>
              <a:rPr lang="en-US" altLang="zh-CN" sz="1600" b="1" dirty="0">
                <a:solidFill>
                  <a:srgbClr val="FF0000"/>
                </a:solidFill>
              </a:rPr>
              <a:t>?</a:t>
            </a:r>
            <a:r>
              <a:rPr lang="en-US" altLang="zh-CN" sz="1600" dirty="0"/>
              <a:t> ;</a:t>
            </a:r>
            <a:r>
              <a:rPr lang="en-US" altLang="zh-CN" sz="1600" b="1" dirty="0">
                <a:solidFill>
                  <a:srgbClr val="0000FF"/>
                </a:solidFill>
              </a:rPr>
              <a:t> else </a:t>
            </a:r>
            <a:r>
              <a:rPr lang="en-US" altLang="zh-CN" sz="1600" dirty="0" err="1"/>
              <a:t>clkdiv</a:t>
            </a:r>
            <a:r>
              <a:rPr lang="en-US" altLang="zh-CN" sz="1600" dirty="0"/>
              <a:t> &lt;= </a:t>
            </a:r>
            <a:r>
              <a:rPr lang="en-US" altLang="zh-CN" sz="1600" dirty="0">
                <a:solidFill>
                  <a:srgbClr val="FF0000"/>
                </a:solidFill>
              </a:rPr>
              <a:t>???????????</a:t>
            </a:r>
            <a:r>
              <a:rPr lang="en-US" altLang="zh-CN" sz="1600" dirty="0"/>
              <a:t>; </a:t>
            </a:r>
            <a:r>
              <a:rPr lang="en-US" altLang="zh-CN" sz="1600" b="1" dirty="0">
                <a:solidFill>
                  <a:srgbClr val="0000FF"/>
                </a:solidFill>
              </a:rPr>
              <a:t>end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</a:rPr>
              <a:t>	assign </a:t>
            </a:r>
            <a:r>
              <a:rPr lang="en-US" altLang="zh-CN" sz="1600" dirty="0" err="1"/>
              <a:t>Clk_CPU</a:t>
            </a:r>
            <a:r>
              <a:rPr lang="en-US" altLang="zh-CN" sz="1600" dirty="0"/>
              <a:t>=(</a:t>
            </a:r>
            <a:r>
              <a:rPr lang="en-US" altLang="zh-CN" sz="1600" b="1" dirty="0">
                <a:solidFill>
                  <a:srgbClr val="FF0000"/>
                </a:solidFill>
              </a:rPr>
              <a:t>?</a:t>
            </a:r>
            <a:r>
              <a:rPr lang="en-US" altLang="zh-CN" sz="1600" dirty="0"/>
              <a:t>)</a:t>
            </a:r>
            <a:r>
              <a:rPr lang="zh-CN" altLang="en-US" sz="1600" dirty="0"/>
              <a:t>？</a:t>
            </a:r>
            <a:r>
              <a:rPr lang="en-US" altLang="zh-CN" sz="1600" dirty="0"/>
              <a:t>STEP:(</a:t>
            </a:r>
            <a:r>
              <a:rPr lang="en-US" altLang="zh-CN" sz="1600" b="1" dirty="0">
                <a:solidFill>
                  <a:srgbClr val="FF0000"/>
                </a:solidFill>
              </a:rPr>
              <a:t>???</a:t>
            </a:r>
            <a:r>
              <a:rPr lang="en-US" altLang="zh-CN" sz="1600" dirty="0"/>
              <a:t>) ? </a:t>
            </a:r>
            <a:r>
              <a:rPr lang="en-US" altLang="zh-CN" sz="1600" dirty="0" err="1"/>
              <a:t>clkdiv</a:t>
            </a:r>
            <a:r>
              <a:rPr lang="en-US" altLang="zh-CN" sz="1600" dirty="0"/>
              <a:t>[24] : </a:t>
            </a:r>
            <a:r>
              <a:rPr lang="en-US" altLang="zh-CN" sz="1600" dirty="0" err="1"/>
              <a:t>clkdiv</a:t>
            </a:r>
            <a:r>
              <a:rPr lang="en-US" altLang="zh-CN" sz="1600" dirty="0"/>
              <a:t>[2];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1600" b="1" dirty="0" err="1">
                <a:solidFill>
                  <a:srgbClr val="0000FF"/>
                </a:solidFill>
              </a:rPr>
              <a:t>endmodule</a:t>
            </a:r>
            <a:endParaRPr lang="zh-CN" altLang="en-US" sz="1600" b="1" dirty="0">
              <a:solidFill>
                <a:srgbClr val="0000FF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E69F0FC-37A0-4B0D-AD03-517CA9B03CBF}"/>
              </a:ext>
            </a:extLst>
          </p:cNvPr>
          <p:cNvSpPr/>
          <p:nvPr/>
        </p:nvSpPr>
        <p:spPr>
          <a:xfrm>
            <a:off x="6375798" y="1022180"/>
            <a:ext cx="2592288" cy="1044696"/>
          </a:xfrm>
          <a:prstGeom prst="wedgeRoundRectCallout">
            <a:avLst>
              <a:gd name="adj1" fmla="val -100434"/>
              <a:gd name="adj2" fmla="val 180178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tx1"/>
                </a:solidFill>
              </a:rPr>
              <a:t>通过</a:t>
            </a:r>
            <a:r>
              <a:rPr lang="en-US" altLang="zh-CN" b="1" dirty="0">
                <a:solidFill>
                  <a:schemeClr val="tx1"/>
                </a:solidFill>
              </a:rPr>
              <a:t>32</a:t>
            </a:r>
            <a:r>
              <a:rPr lang="zh-CN" altLang="en-US" b="1" dirty="0">
                <a:solidFill>
                  <a:schemeClr val="tx1"/>
                </a:solidFill>
              </a:rPr>
              <a:t>位计数，每个时钟加一；当达到计数值时，输出时钟翻转一次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9A692-B4B7-4296-8CD6-80916FF8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0975"/>
            <a:ext cx="5791200" cy="2867025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EBBC97D-3FFB-4240-B77E-9DDACA5D7CB9}"/>
              </a:ext>
            </a:extLst>
          </p:cNvPr>
          <p:cNvGraphicFramePr>
            <a:graphicFrameLocks noGrp="1"/>
          </p:cNvGraphicFramePr>
          <p:nvPr/>
        </p:nvGraphicFramePr>
        <p:xfrm>
          <a:off x="5616927" y="3545978"/>
          <a:ext cx="3403101" cy="324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497">
                  <a:extLst>
                    <a:ext uri="{9D8B030D-6E8A-4147-A177-3AD203B41FA5}">
                      <a16:colId xmlns:a16="http://schemas.microsoft.com/office/drawing/2014/main" val="3839657649"/>
                    </a:ext>
                  </a:extLst>
                </a:gridCol>
                <a:gridCol w="681651">
                  <a:extLst>
                    <a:ext uri="{9D8B030D-6E8A-4147-A177-3AD203B41FA5}">
                      <a16:colId xmlns:a16="http://schemas.microsoft.com/office/drawing/2014/main" val="2168894279"/>
                    </a:ext>
                  </a:extLst>
                </a:gridCol>
                <a:gridCol w="681651">
                  <a:extLst>
                    <a:ext uri="{9D8B030D-6E8A-4147-A177-3AD203B41FA5}">
                      <a16:colId xmlns:a16="http://schemas.microsoft.com/office/drawing/2014/main" val="2279163814"/>
                    </a:ext>
                  </a:extLst>
                </a:gridCol>
                <a:gridCol w="681651">
                  <a:extLst>
                    <a:ext uri="{9D8B030D-6E8A-4147-A177-3AD203B41FA5}">
                      <a16:colId xmlns:a16="http://schemas.microsoft.com/office/drawing/2014/main" val="3090269013"/>
                    </a:ext>
                  </a:extLst>
                </a:gridCol>
                <a:gridCol w="681651">
                  <a:extLst>
                    <a:ext uri="{9D8B030D-6E8A-4147-A177-3AD203B41FA5}">
                      <a16:colId xmlns:a16="http://schemas.microsoft.com/office/drawing/2014/main" val="2983526490"/>
                    </a:ext>
                  </a:extLst>
                </a:gridCol>
              </a:tblGrid>
              <a:tr h="314862"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clk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clkdiv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Clkdiv</a:t>
                      </a:r>
                      <a:r>
                        <a:rPr lang="en-US" altLang="zh-CN" sz="1100" dirty="0"/>
                        <a:t>[2]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Clkdiv</a:t>
                      </a:r>
                      <a:r>
                        <a:rPr lang="en-US" altLang="zh-CN" sz="1100" dirty="0"/>
                        <a:t>[1]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Clkdiv</a:t>
                      </a:r>
                      <a:r>
                        <a:rPr lang="en-US" altLang="zh-CN" sz="1100" dirty="0"/>
                        <a:t>[0]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85066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68349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12336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295196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549218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475407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84901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58682"/>
                  </a:ext>
                </a:extLst>
              </a:tr>
              <a:tr h="3148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4075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B98C6066-D43A-4838-97BE-24CD8BF6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79" y="3990975"/>
            <a:ext cx="228600" cy="209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B0EDCF-BFD6-4F32-8E15-DD7C3901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79" y="4293096"/>
            <a:ext cx="228600" cy="209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884CA6-ABD5-468B-873C-B770C5E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37" y="4666467"/>
            <a:ext cx="228600" cy="2095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33A0D6-8BE0-4560-9568-FFF31E90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70" y="5061674"/>
            <a:ext cx="228600" cy="209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9689E1-1923-4B1B-8293-17ECCBC2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995" y="5410569"/>
            <a:ext cx="228600" cy="209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1DA656-3D45-4348-B6DE-BEA58DE5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74" y="5772198"/>
            <a:ext cx="228600" cy="209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AF438D-448E-48C6-BDD0-3B0935D1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70" y="6094362"/>
            <a:ext cx="228600" cy="2095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B2A45D0-DFE0-46BC-8952-A8E89FFC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58" y="6455991"/>
            <a:ext cx="228600" cy="209550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01F4548-9BD7-41D3-BF21-13BF80F94109}"/>
              </a:ext>
            </a:extLst>
          </p:cNvPr>
          <p:cNvSpPr/>
          <p:nvPr/>
        </p:nvSpPr>
        <p:spPr>
          <a:xfrm>
            <a:off x="8373741" y="3112164"/>
            <a:ext cx="428450" cy="237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二分频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359919-C826-4361-816B-AB42D60FFE15}"/>
              </a:ext>
            </a:extLst>
          </p:cNvPr>
          <p:cNvSpPr/>
          <p:nvPr/>
        </p:nvSpPr>
        <p:spPr>
          <a:xfrm>
            <a:off x="7829875" y="3134816"/>
            <a:ext cx="428450" cy="2143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四分频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EEB06FD-4759-4F1E-854F-ED2245E097F3}"/>
              </a:ext>
            </a:extLst>
          </p:cNvPr>
          <p:cNvSpPr/>
          <p:nvPr/>
        </p:nvSpPr>
        <p:spPr>
          <a:xfrm>
            <a:off x="7152362" y="3112164"/>
            <a:ext cx="428450" cy="237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八分频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6D0A27E-1AC3-4923-BD17-9278FA79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559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7524"/>
            <a:ext cx="7869560" cy="954360"/>
          </a:xfrm>
        </p:spPr>
        <p:txBody>
          <a:bodyPr/>
          <a:lstStyle/>
          <a:p>
            <a:r>
              <a:rPr lang="zh-CN" altLang="en-US" sz="3600" dirty="0"/>
              <a:t>开关去抖动模块：</a:t>
            </a:r>
            <a:r>
              <a:rPr lang="en-US" altLang="zh-CN" sz="3600" dirty="0" err="1">
                <a:solidFill>
                  <a:srgbClr val="FF0000"/>
                </a:solidFill>
              </a:rPr>
              <a:t>SAnti_jitter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开关机械抖动消除模块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用于消除开关和按钮输入信号的机械抖动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dirty="0">
                <a:solidFill>
                  <a:prstClr val="black"/>
                </a:solidFill>
              </a:rPr>
              <a:t>CPU</a:t>
            </a:r>
            <a:r>
              <a:rPr lang="zh-CN" altLang="en-US" dirty="0">
                <a:solidFill>
                  <a:prstClr val="black"/>
                </a:solidFill>
              </a:rPr>
              <a:t>、</a:t>
            </a:r>
            <a:r>
              <a:rPr lang="en-US" altLang="zh-CN" dirty="0">
                <a:solidFill>
                  <a:prstClr val="black"/>
                </a:solidFill>
              </a:rPr>
              <a:t>IO</a:t>
            </a:r>
            <a:r>
              <a:rPr lang="zh-CN" altLang="en-US" dirty="0">
                <a:solidFill>
                  <a:prstClr val="black"/>
                </a:solidFill>
              </a:rPr>
              <a:t>和存储器等</a:t>
            </a:r>
            <a:endParaRPr lang="en-US" altLang="zh-CN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输入机械开关量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输出滤除机械抖动的逻辑值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FF0000"/>
                </a:solidFill>
              </a:rPr>
              <a:t>电平输出：</a:t>
            </a:r>
            <a:r>
              <a:rPr lang="en-US" altLang="zh-CN" sz="2000" dirty="0" err="1">
                <a:solidFill>
                  <a:srgbClr val="FF0000"/>
                </a:solidFill>
              </a:rPr>
              <a:t>button_out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SW_OK</a:t>
            </a: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FF0000"/>
                </a:solidFill>
              </a:rPr>
              <a:t>脉冲输出：</a:t>
            </a:r>
            <a:r>
              <a:rPr lang="en-US" altLang="zh-CN" sz="2000" dirty="0" err="1">
                <a:solidFill>
                  <a:srgbClr val="FF0000"/>
                </a:solidFill>
              </a:rPr>
              <a:t>button_pluse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逻辑实验模块</a:t>
            </a: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本实验可自己设计或用</a:t>
            </a:r>
            <a:r>
              <a:rPr lang="en-US" altLang="zh-CN" sz="2800" dirty="0">
                <a:solidFill>
                  <a:schemeClr val="tx1"/>
                </a:solidFill>
              </a:rPr>
              <a:t>IP </a:t>
            </a:r>
            <a:r>
              <a:rPr lang="zh-CN" altLang="en-US" sz="2800" dirty="0">
                <a:solidFill>
                  <a:schemeClr val="tx1"/>
                </a:solidFill>
              </a:rPr>
              <a:t>软核</a:t>
            </a:r>
            <a:r>
              <a:rPr lang="en-US" altLang="zh-CN" sz="2800" dirty="0">
                <a:solidFill>
                  <a:schemeClr val="tx1"/>
                </a:solidFill>
              </a:rPr>
              <a:t>-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U9</a:t>
            </a:r>
            <a:endParaRPr lang="en-US" altLang="zh-CN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核调用模块</a:t>
            </a:r>
            <a:r>
              <a:rPr lang="en-US" altLang="zh-CN" sz="2200" dirty="0" err="1">
                <a:solidFill>
                  <a:prstClr val="black"/>
                </a:solidFill>
              </a:rPr>
              <a:t>SAnti_jitter.veo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核接口信号模块</a:t>
            </a:r>
            <a:r>
              <a:rPr lang="en-US" altLang="zh-CN" sz="2200" dirty="0">
                <a:solidFill>
                  <a:prstClr val="black"/>
                </a:solidFill>
              </a:rPr>
              <a:t>(</a:t>
            </a:r>
            <a:r>
              <a:rPr lang="zh-CN" altLang="en-US" sz="2200" dirty="0">
                <a:solidFill>
                  <a:prstClr val="black"/>
                </a:solidFill>
              </a:rPr>
              <a:t>空文档</a:t>
            </a:r>
            <a:r>
              <a:rPr lang="en-US" altLang="zh-CN" sz="2200" dirty="0">
                <a:solidFill>
                  <a:prstClr val="black"/>
                </a:solidFill>
              </a:rPr>
              <a:t>)</a:t>
            </a:r>
            <a:r>
              <a:rPr lang="zh-CN" altLang="en-US" sz="2200" dirty="0">
                <a:solidFill>
                  <a:prstClr val="black"/>
                </a:solidFill>
              </a:rPr>
              <a:t>：</a:t>
            </a:r>
            <a:r>
              <a:rPr lang="en-US" altLang="zh-CN" sz="2200" dirty="0" err="1">
                <a:solidFill>
                  <a:prstClr val="black"/>
                </a:solidFill>
              </a:rPr>
              <a:t>SAnti_jitter.v</a:t>
            </a:r>
            <a:endParaRPr lang="en-US" altLang="zh-CN" sz="2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A0FCAB-C19E-4BFD-9119-B5C05D3A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023107"/>
            <a:ext cx="259271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6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77280"/>
            <a:ext cx="7869560" cy="954360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sz="3600" dirty="0"/>
              <a:t>开关去抖动</a:t>
            </a:r>
            <a:r>
              <a:rPr lang="en-US" altLang="zh-CN" sz="3600" dirty="0"/>
              <a:t>IP</a:t>
            </a:r>
            <a:r>
              <a:rPr lang="zh-CN" altLang="en-US" sz="3600" dirty="0"/>
              <a:t>核端口</a:t>
            </a:r>
            <a:r>
              <a:rPr lang="en-US" altLang="zh-CN" sz="3600" dirty="0"/>
              <a:t>  </a:t>
            </a:r>
            <a:r>
              <a:rPr lang="en-US" altLang="zh-CN" dirty="0"/>
              <a:t>-</a:t>
            </a:r>
            <a:r>
              <a:rPr lang="en-US" altLang="zh-CN" dirty="0" err="1">
                <a:solidFill>
                  <a:srgbClr val="FF0000"/>
                </a:solidFill>
              </a:rPr>
              <a:t>Anti_jitter.v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968552"/>
          </a:xfrm>
        </p:spPr>
        <p:txBody>
          <a:bodyPr/>
          <a:lstStyle/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>
                <a:solidFill>
                  <a:prstClr val="black"/>
                </a:solidFill>
              </a:rPr>
              <a:t>       </a:t>
            </a:r>
            <a:r>
              <a:rPr lang="en-US" altLang="zh-CN" sz="2000" b="1" dirty="0" err="1">
                <a:solidFill>
                  <a:srgbClr val="FF0000"/>
                </a:solidFill>
              </a:rPr>
              <a:t>SAnti_jitter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</a:rPr>
              <a:t>clk</a:t>
            </a:r>
            <a:r>
              <a:rPr lang="en-US" altLang="zh-CN" sz="2000" dirty="0">
                <a:solidFill>
                  <a:prstClr val="black"/>
                </a:solidFill>
              </a:rPr>
              <a:t>, 		//</a:t>
            </a:r>
            <a:r>
              <a:rPr lang="zh-CN" altLang="en-US" sz="2000" dirty="0">
                <a:solidFill>
                  <a:prstClr val="black"/>
                </a:solidFill>
              </a:rPr>
              <a:t>主板时钟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>
                <a:solidFill>
                  <a:prstClr val="black"/>
                </a:solidFill>
              </a:rPr>
              <a:t>RSTN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 err="1">
                <a:solidFill>
                  <a:prstClr val="black"/>
                </a:solidFill>
              </a:rPr>
              <a:t>readn</a:t>
            </a:r>
            <a:r>
              <a:rPr lang="en-US" altLang="zh-CN" sz="2000" dirty="0">
                <a:solidFill>
                  <a:prstClr val="black"/>
                </a:solidFill>
              </a:rPr>
              <a:t>		//</a:t>
            </a:r>
            <a:r>
              <a:rPr lang="zh-CN" altLang="en-US" sz="2000" dirty="0">
                <a:solidFill>
                  <a:prstClr val="black"/>
                </a:solidFill>
              </a:rPr>
              <a:t>阵列式键盘读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prstClr val="black"/>
                </a:solidFill>
              </a:rPr>
              <a:t>[3:0]</a:t>
            </a:r>
            <a:r>
              <a:rPr lang="en-US" altLang="zh-CN" sz="2000" dirty="0" err="1">
                <a:solidFill>
                  <a:prstClr val="black"/>
                </a:solidFill>
              </a:rPr>
              <a:t>Key_y</a:t>
            </a:r>
            <a:r>
              <a:rPr lang="en-US" altLang="zh-CN" sz="2000" dirty="0">
                <a:solidFill>
                  <a:prstClr val="black"/>
                </a:solidFill>
              </a:rPr>
              <a:t>,	//</a:t>
            </a:r>
            <a:r>
              <a:rPr lang="zh-CN" altLang="en-US" sz="2000" dirty="0">
                <a:solidFill>
                  <a:prstClr val="black"/>
                </a:solidFill>
              </a:rPr>
              <a:t>阵列式键盘列输入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>
                <a:solidFill>
                  <a:prstClr val="black"/>
                </a:solidFill>
              </a:rPr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>
                <a:solidFill>
                  <a:prstClr val="black"/>
                </a:solidFill>
              </a:rPr>
              <a:t>[4:0] </a:t>
            </a:r>
            <a:r>
              <a:rPr lang="en-US" altLang="zh-CN" sz="2000" dirty="0" err="1">
                <a:solidFill>
                  <a:prstClr val="black"/>
                </a:solidFill>
              </a:rPr>
              <a:t>Key_x</a:t>
            </a:r>
            <a:r>
              <a:rPr lang="en-US" altLang="zh-CN" sz="2000" dirty="0">
                <a:solidFill>
                  <a:prstClr val="black"/>
                </a:solidFill>
              </a:rPr>
              <a:t>,	//</a:t>
            </a:r>
            <a:r>
              <a:rPr lang="zh-CN" altLang="en-US" sz="2000" dirty="0">
                <a:solidFill>
                  <a:prstClr val="black"/>
                </a:solidFill>
              </a:rPr>
              <a:t>阵列式键盘行输出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>
                <a:solidFill>
                  <a:prstClr val="black"/>
                </a:solidFill>
              </a:rPr>
              <a:t>[4:0] </a:t>
            </a:r>
            <a:r>
              <a:rPr lang="en-US" altLang="zh-CN" sz="2000" dirty="0" err="1">
                <a:solidFill>
                  <a:prstClr val="black"/>
                </a:solidFill>
              </a:rPr>
              <a:t>Key_out</a:t>
            </a:r>
            <a:r>
              <a:rPr lang="en-US" altLang="zh-CN" sz="2000" dirty="0">
                <a:solidFill>
                  <a:prstClr val="black"/>
                </a:solidFill>
              </a:rPr>
              <a:t>,//</a:t>
            </a:r>
            <a:r>
              <a:rPr lang="zh-CN" altLang="en-US" sz="2000" dirty="0">
                <a:solidFill>
                  <a:prstClr val="black"/>
                </a:solidFill>
              </a:rPr>
              <a:t>阵列式键盘扫描码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</a:t>
            </a:r>
            <a:r>
              <a:rPr lang="en-US" altLang="zh-CN" sz="2000" dirty="0" err="1">
                <a:solidFill>
                  <a:prstClr val="black"/>
                </a:solidFill>
              </a:rPr>
              <a:t>Key_ready</a:t>
            </a:r>
            <a:r>
              <a:rPr lang="en-US" altLang="zh-CN" sz="2000" dirty="0">
                <a:solidFill>
                  <a:prstClr val="black"/>
                </a:solidFill>
              </a:rPr>
              <a:t>,	//</a:t>
            </a:r>
            <a:r>
              <a:rPr lang="zh-CN" altLang="en-US" sz="2000" dirty="0">
                <a:solidFill>
                  <a:prstClr val="black"/>
                </a:solidFill>
              </a:rPr>
              <a:t>阵列式键盘有效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prstClr val="black"/>
                </a:solidFill>
              </a:rPr>
              <a:t> [15:0] SW, 	//</a:t>
            </a:r>
            <a:r>
              <a:rPr lang="zh-CN" altLang="en-US" sz="2000" dirty="0">
                <a:solidFill>
                  <a:prstClr val="black"/>
                </a:solidFill>
              </a:rPr>
              <a:t>开关输入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[3:0] ] BTN_OK,//</a:t>
            </a:r>
            <a:r>
              <a:rPr lang="zh-CN" altLang="en-US" sz="2000" dirty="0">
                <a:solidFill>
                  <a:prstClr val="black"/>
                </a:solidFill>
              </a:rPr>
              <a:t>列按键输出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[3:0] pulse,	//</a:t>
            </a:r>
            <a:r>
              <a:rPr lang="zh-CN" altLang="en-US" sz="2000" dirty="0">
                <a:solidFill>
                  <a:prstClr val="black"/>
                </a:solidFill>
              </a:rPr>
              <a:t>列按键脉冲输出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[15:0] SW_OK, //</a:t>
            </a:r>
            <a:r>
              <a:rPr lang="zh-CN" altLang="en-US" sz="2000" dirty="0">
                <a:solidFill>
                  <a:prstClr val="black"/>
                </a:solidFill>
              </a:rPr>
              <a:t>开关输出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  </a:t>
            </a:r>
            <a:r>
              <a:rPr lang="en-US" altLang="zh-CN" sz="2000" dirty="0">
                <a:solidFill>
                  <a:prstClr val="black"/>
                </a:solidFill>
              </a:rPr>
              <a:t>CR,	//RSTN</a:t>
            </a:r>
            <a:r>
              <a:rPr lang="zh-CN" altLang="en-US" sz="2000" dirty="0">
                <a:solidFill>
                  <a:prstClr val="black"/>
                </a:solidFill>
              </a:rPr>
              <a:t>短按输出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</a:t>
            </a:r>
            <a:r>
              <a:rPr lang="en-US" altLang="zh-CN" sz="2000" dirty="0" err="1">
                <a:solidFill>
                  <a:prstClr val="black"/>
                </a:solidFill>
              </a:rPr>
              <a:t>rst</a:t>
            </a:r>
            <a:r>
              <a:rPr lang="en-US" altLang="zh-CN" sz="2000" dirty="0">
                <a:solidFill>
                  <a:prstClr val="black"/>
                </a:solidFill>
              </a:rPr>
              <a:t>	  //</a:t>
            </a:r>
            <a:r>
              <a:rPr lang="zh-CN" altLang="en-US" sz="2000" dirty="0">
                <a:solidFill>
                  <a:prstClr val="black"/>
                </a:solidFill>
              </a:rPr>
              <a:t>复位，</a:t>
            </a:r>
            <a:r>
              <a:rPr lang="en-US" altLang="zh-CN" sz="2000" dirty="0">
                <a:solidFill>
                  <a:prstClr val="black"/>
                </a:solidFill>
              </a:rPr>
              <a:t> RSTN</a:t>
            </a:r>
            <a:r>
              <a:rPr lang="zh-CN" altLang="en-US" sz="2000" dirty="0">
                <a:solidFill>
                  <a:prstClr val="black"/>
                </a:solidFill>
              </a:rPr>
              <a:t>长按输出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	 );</a:t>
            </a: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7B3E3A-917D-4849-AD1D-A136C292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2952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8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1763688" y="295182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SOC</a:t>
            </a:r>
            <a:r>
              <a:rPr lang="zh-CN" altLang="en-US" dirty="0">
                <a:solidFill>
                  <a:srgbClr val="FF0000"/>
                </a:solidFill>
              </a:rPr>
              <a:t>系统基本概念介绍</a:t>
            </a:r>
          </a:p>
        </p:txBody>
      </p:sp>
    </p:spTree>
    <p:extLst>
      <p:ext uri="{BB962C8B-B14F-4D97-AF65-F5344CB8AC3E}">
        <p14:creationId xmlns:p14="http://schemas.microsoft.com/office/powerpoint/2010/main" val="288582086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</a:rPr>
              <a:t>SOC </a:t>
            </a:r>
            <a:r>
              <a:rPr lang="en-US" altLang="zh-CN" sz="3600" dirty="0" err="1">
                <a:latin typeface="Times New Roman" panose="02020603050405020304" pitchFamily="18" charset="0"/>
              </a:rPr>
              <a:t>Systemon</a:t>
            </a:r>
            <a:r>
              <a:rPr lang="en-US" altLang="zh-CN" sz="3600" dirty="0">
                <a:latin typeface="Times New Roman" panose="02020603050405020304" pitchFamily="18" charset="0"/>
              </a:rPr>
              <a:t> Chip</a:t>
            </a:r>
            <a:r>
              <a:rPr lang="zh-CN" altLang="en-US" sz="3600" dirty="0">
                <a:latin typeface="Times New Roman" panose="02020603050405020304" pitchFamily="18" charset="0"/>
              </a:rPr>
              <a:t>简介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8229600" cy="5112568"/>
          </a:xfrm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on Chip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片上系统</a:t>
            </a:r>
            <a:r>
              <a:rPr lang="en-US" altLang="zh-CN" sz="2800" dirty="0">
                <a:solidFill>
                  <a:schemeClr val="tx1"/>
                </a:solidFill>
              </a:rPr>
              <a:t>/</a:t>
            </a:r>
            <a:r>
              <a:rPr lang="zh-CN" altLang="en-US" sz="2800" dirty="0">
                <a:solidFill>
                  <a:schemeClr val="tx1"/>
                </a:solidFill>
              </a:rPr>
              <a:t>系统级芯片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ts val="26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从狭义角度讲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chemeClr val="tx1"/>
                </a:solidFill>
              </a:rPr>
              <a:t>是信息系统的芯片集成</a:t>
            </a:r>
            <a:r>
              <a:rPr lang="zh-CN" altLang="en-US" sz="2200" dirty="0"/>
              <a:t>，或将系统集成在一块芯片上</a:t>
            </a:r>
            <a:endParaRPr lang="en-US" altLang="zh-CN" sz="2200" dirty="0"/>
          </a:p>
          <a:p>
            <a:pPr lvl="1">
              <a:lnSpc>
                <a:spcPts val="2600"/>
              </a:lnSpc>
              <a:spcBef>
                <a:spcPts val="0"/>
              </a:spcBef>
            </a:pPr>
            <a:r>
              <a:rPr lang="zh-CN" altLang="en-US" sz="2400" dirty="0"/>
              <a:t>从广义角度讲</a:t>
            </a:r>
            <a:endParaRPr lang="en-US" altLang="zh-CN" sz="2400" dirty="0"/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200" dirty="0">
                <a:solidFill>
                  <a:schemeClr val="tx1"/>
                </a:solidFill>
              </a:rPr>
              <a:t>是一个微小型系统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600"/>
              </a:lnSpc>
              <a:spcBef>
                <a:spcPts val="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ASIC(Application Specific Integrated Circuits)</a:t>
            </a:r>
            <a:r>
              <a:rPr lang="zh-CN" altLang="en-US" sz="2400" dirty="0">
                <a:solidFill>
                  <a:schemeClr val="tx1"/>
                </a:solidFill>
              </a:rPr>
              <a:t>设计方法学中的新技术</a:t>
            </a:r>
          </a:p>
          <a:p>
            <a:pPr lvl="1">
              <a:lnSpc>
                <a:spcPts val="2600"/>
              </a:lnSpc>
              <a:spcBef>
                <a:spcPts val="0"/>
              </a:spcBef>
            </a:pPr>
            <a:r>
              <a:rPr lang="zh-CN" altLang="en-US" sz="2400" dirty="0"/>
              <a:t>不是简单芯片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Core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/>
              <a:t>功能叠加，</a:t>
            </a:r>
            <a:r>
              <a:rPr lang="zh-CN" altLang="en-US" sz="2400" dirty="0">
                <a:solidFill>
                  <a:schemeClr val="tx1"/>
                </a:solidFill>
              </a:rPr>
              <a:t>而是从整个系统的功能和性能出发，用软硬结合的设计和验证方法，利用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</a:rPr>
              <a:t>复用</a:t>
            </a:r>
            <a:r>
              <a:rPr lang="zh-CN" altLang="en-US" sz="2400" dirty="0">
                <a:solidFill>
                  <a:schemeClr val="tx1"/>
                </a:solidFill>
              </a:rPr>
              <a:t>及深亚微米技术，在一个芯片上实现复杂</a:t>
            </a:r>
            <a:r>
              <a:rPr lang="zh-CN" altLang="en-US" sz="2400" dirty="0"/>
              <a:t>或专用</a:t>
            </a:r>
            <a:r>
              <a:rPr lang="zh-CN" altLang="en-US" sz="2400" dirty="0">
                <a:solidFill>
                  <a:schemeClr val="tx1"/>
                </a:solidFill>
              </a:rPr>
              <a:t>的功能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>
              <a:lnSpc>
                <a:spcPts val="2600"/>
              </a:lnSpc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CN" altLang="en-US" sz="2400" dirty="0"/>
              <a:t>上可以实现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/>
              <a:t>原型</a:t>
            </a:r>
            <a:endParaRPr lang="en-US" altLang="zh-CN" sz="2400" dirty="0"/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zh-CN" altLang="en-US" dirty="0"/>
              <a:t>计算机专业实现体系结构上的设计与优化</a:t>
            </a:r>
            <a:endParaRPr lang="en-US" altLang="zh-CN" dirty="0"/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zh-CN" altLang="en-US" dirty="0"/>
              <a:t>成熟后由微电子实现底层优化</a:t>
            </a:r>
            <a:r>
              <a:rPr lang="en-US" altLang="zh-CN" dirty="0"/>
              <a:t>(</a:t>
            </a:r>
            <a:r>
              <a:rPr lang="zh-CN" altLang="en-US" dirty="0"/>
              <a:t>网线层或腌膜层</a:t>
            </a:r>
            <a:r>
              <a:rPr lang="en-US" altLang="zh-CN" dirty="0"/>
              <a:t>)</a:t>
            </a: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</a:rPr>
              <a:t>大批量实现可用做成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ASIC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48064" y="593812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此部分可以了解性介绍</a:t>
            </a:r>
          </a:p>
        </p:txBody>
      </p:sp>
    </p:spTree>
    <p:extLst>
      <p:ext uri="{BB962C8B-B14F-4D97-AF65-F5344CB8AC3E}">
        <p14:creationId xmlns:p14="http://schemas.microsoft.com/office/powerpoint/2010/main" val="325617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/>
              <a:t>三要素</a:t>
            </a:r>
          </a:p>
        </p:txBody>
      </p:sp>
      <p:sp>
        <p:nvSpPr>
          <p:cNvPr id="147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solidFill>
                  <a:schemeClr val="tx1"/>
                </a:solidFill>
              </a:rPr>
              <a:t>核集成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IP(Intellectual Property)</a:t>
            </a: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集成电路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知识产权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/>
              <a:t>核是具有复杂系统功能的能够独立出售的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VLSI</a:t>
            </a:r>
            <a:r>
              <a:rPr lang="zh-CN" altLang="en-US" sz="2400" dirty="0"/>
              <a:t>模块</a:t>
            </a:r>
            <a:r>
              <a:rPr lang="en-US" altLang="zh-CN" sz="2400" dirty="0"/>
              <a:t>(</a:t>
            </a:r>
            <a:r>
              <a:rPr lang="zh-CN" altLang="en-US" sz="2400" dirty="0"/>
              <a:t>硬件描述</a:t>
            </a:r>
            <a:r>
              <a:rPr lang="en-US" altLang="zh-CN" sz="240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/>
              <a:t>由</a:t>
            </a:r>
            <a:r>
              <a:rPr lang="en-US" altLang="zh-CN" sz="2400" dirty="0"/>
              <a:t>IP</a:t>
            </a:r>
            <a:r>
              <a:rPr lang="zh-CN" altLang="en-US" sz="2400" dirty="0"/>
              <a:t>核组装成系统，而不是直接</a:t>
            </a:r>
            <a:r>
              <a:rPr lang="en-US" altLang="zh-CN" sz="2400" dirty="0"/>
              <a:t>ASIC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zh-CN" altLang="en-US" sz="2800" dirty="0">
                <a:solidFill>
                  <a:schemeClr val="tx1"/>
                </a:solidFill>
              </a:rPr>
              <a:t>复用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中可以有多个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MPU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或其复合的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zh-CN" altLang="en-US" sz="2800" dirty="0">
                <a:solidFill>
                  <a:schemeClr val="tx1"/>
                </a:solidFill>
              </a:rPr>
              <a:t>工艺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应采用深亚微米以上工艺技术；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413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/>
              <a:t>芯片设计中的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dirty="0"/>
              <a:t>模块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solidFill>
                  <a:schemeClr val="tx1"/>
                </a:solidFill>
              </a:rPr>
              <a:t>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的灵魂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/>
              <a:t>设计基础是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zh-CN" sz="2400" dirty="0"/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IntellectualProperty</a:t>
            </a:r>
            <a:r>
              <a:rPr lang="en-US" altLang="zh-CN" sz="2400" dirty="0"/>
              <a:t>)</a:t>
            </a:r>
            <a:r>
              <a:rPr lang="zh-CN" altLang="en-US" sz="2400" dirty="0"/>
              <a:t>复用技术</a:t>
            </a:r>
            <a:endParaRPr lang="en-US" altLang="zh-CN" sz="2400" dirty="0"/>
          </a:p>
          <a:p>
            <a:pPr lvl="1"/>
            <a:r>
              <a:rPr lang="zh-CN" altLang="en-US" sz="2400" dirty="0"/>
              <a:t>已有的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zh-CN" altLang="en-US" sz="2400" dirty="0"/>
              <a:t>电路以模块的形式呈现</a:t>
            </a:r>
            <a:endParaRPr lang="en-US" altLang="zh-CN" sz="2400" dirty="0"/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400" dirty="0"/>
              <a:t>芯片设计中调用</a:t>
            </a:r>
            <a:endParaRPr lang="en-US" altLang="zh-CN" sz="2400" dirty="0"/>
          </a:p>
          <a:p>
            <a:pPr lvl="1"/>
            <a:r>
              <a:rPr lang="zh-CN" altLang="en-US" sz="2400" dirty="0"/>
              <a:t>这些可以被重复使用的</a:t>
            </a:r>
            <a:r>
              <a:rPr lang="en-US" altLang="zh-CN" sz="2400" dirty="0"/>
              <a:t>IC</a:t>
            </a:r>
            <a:r>
              <a:rPr lang="zh-CN" altLang="en-US" sz="2400" dirty="0"/>
              <a:t>模块就叫做</a:t>
            </a:r>
            <a:r>
              <a:rPr lang="en-US" altLang="zh-CN" sz="2400" dirty="0"/>
              <a:t>IP</a:t>
            </a:r>
            <a:r>
              <a:rPr lang="zh-CN" altLang="en-US" sz="2400" dirty="0"/>
              <a:t>模块</a:t>
            </a:r>
            <a:r>
              <a:rPr lang="en-US" altLang="zh-CN" sz="2400" dirty="0"/>
              <a:t>(</a:t>
            </a:r>
            <a:r>
              <a:rPr lang="zh-CN" altLang="en-US" sz="2400" dirty="0"/>
              <a:t>核</a:t>
            </a:r>
            <a:r>
              <a:rPr lang="en-US" altLang="zh-CN" sz="2400" dirty="0"/>
              <a:t>)</a:t>
            </a:r>
          </a:p>
          <a:p>
            <a:pPr lvl="2"/>
            <a:r>
              <a:rPr lang="zh-CN" altLang="en-US" sz="2000" dirty="0"/>
              <a:t>一种预先设计好，已经过验证，具有某种确定功能的集成电路、器件或部件</a:t>
            </a:r>
            <a:endParaRPr lang="en-US" altLang="zh-CN" sz="2000" dirty="0"/>
          </a:p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三种不同形式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(soft IP Core)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(firm IP core)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(hard IP Core)</a:t>
            </a:r>
          </a:p>
        </p:txBody>
      </p:sp>
    </p:spTree>
    <p:extLst>
      <p:ext uri="{BB962C8B-B14F-4D97-AF65-F5344CB8AC3E}">
        <p14:creationId xmlns:p14="http://schemas.microsoft.com/office/powerpoint/2010/main" val="2686544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设计方法和流程</a:t>
            </a:r>
          </a:p>
        </p:txBody>
      </p:sp>
      <p:sp>
        <p:nvSpPr>
          <p:cNvPr id="141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系统集成方法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系统集成法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部分集成法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集成法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流程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功能设计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设计描述和行为级验证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依据功能将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划分为若干功能模块，并决定实现这些功能将要使用的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VHDL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等硬件描述语言实现各模块的设计。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VHDL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的电路仿真器，对设计进行功能验证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(function simulation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或行为验证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 simulation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zh-CN" altLang="en-US" sz="2400" dirty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684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  <a:endParaRPr lang="en-US" altLang="zh-CN" dirty="0"/>
          </a:p>
        </p:txBody>
      </p:sp>
      <p:sp>
        <p:nvSpPr>
          <p:cNvPr id="1351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400" dirty="0"/>
              <a:t>逻辑综合</a:t>
            </a:r>
            <a:endParaRPr lang="en-US" altLang="zh-CN" sz="2400" dirty="0"/>
          </a:p>
          <a:p>
            <a:pPr lvl="2"/>
            <a:r>
              <a:rPr lang="zh-CN" altLang="en-US" dirty="0"/>
              <a:t>使用逻辑综合工具</a:t>
            </a:r>
            <a:r>
              <a:rPr lang="en-US" altLang="zh-CN" dirty="0"/>
              <a:t>(synthesizer)</a:t>
            </a:r>
            <a:r>
              <a:rPr lang="zh-CN" altLang="en-US" dirty="0"/>
              <a:t>进行综合。</a:t>
            </a:r>
            <a:endParaRPr lang="en-US" altLang="zh-CN" dirty="0"/>
          </a:p>
          <a:p>
            <a:pPr lvl="2"/>
            <a:r>
              <a:rPr lang="zh-CN" altLang="en-US" dirty="0"/>
              <a:t>选择适当的逻辑器件库（</a:t>
            </a:r>
            <a:r>
              <a:rPr lang="en-US" altLang="zh-CN" dirty="0"/>
              <a:t>logic cell library</a:t>
            </a:r>
            <a:r>
              <a:rPr lang="zh-CN" altLang="en-US" dirty="0"/>
              <a:t>），作为合成逻辑电路时的参考依据。</a:t>
            </a:r>
            <a:endParaRPr lang="en-US" altLang="zh-CN" dirty="0"/>
          </a:p>
          <a:p>
            <a:pPr lvl="2"/>
            <a:r>
              <a:rPr lang="zh-CN" altLang="en-US" dirty="0"/>
              <a:t>逻辑综合得到门级网表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课程实验用的核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400" dirty="0"/>
              <a:t>门级验证</a:t>
            </a:r>
            <a:endParaRPr lang="en-US" altLang="zh-CN" sz="2400" dirty="0"/>
          </a:p>
          <a:p>
            <a:pPr lvl="2"/>
            <a:r>
              <a:rPr lang="zh-CN" altLang="en-US" sz="2200" dirty="0"/>
              <a:t>寄存器传输级验证</a:t>
            </a:r>
            <a:r>
              <a:rPr lang="en-US" altLang="zh-CN" sz="2200" dirty="0"/>
              <a:t>(</a:t>
            </a:r>
            <a:r>
              <a:rPr lang="zh-CN" altLang="en-US" sz="2200" b="1" dirty="0">
                <a:solidFill>
                  <a:srgbClr val="FF0000"/>
                </a:solidFill>
              </a:rPr>
              <a:t>数字逻辑课知识</a:t>
            </a:r>
            <a:r>
              <a:rPr lang="en-US" altLang="zh-CN" sz="2200" dirty="0"/>
              <a:t>)</a:t>
            </a:r>
          </a:p>
          <a:p>
            <a:pPr lvl="2"/>
            <a:r>
              <a:rPr lang="zh-CN" altLang="en-US" sz="2200" dirty="0"/>
              <a:t>确认经综合后的电路是否符合功能需求</a:t>
            </a:r>
            <a:endParaRPr lang="en-US" altLang="zh-CN" sz="2200" dirty="0"/>
          </a:p>
          <a:p>
            <a:pPr lvl="2"/>
            <a:r>
              <a:rPr lang="zh-CN" altLang="en-US" sz="2200" dirty="0"/>
              <a:t>一般利用门电路级验证工具完成。</a:t>
            </a:r>
            <a:endParaRPr lang="en-US" altLang="zh-CN" sz="2200" dirty="0"/>
          </a:p>
          <a:p>
            <a:pPr lvl="2"/>
            <a:r>
              <a:rPr lang="zh-CN" altLang="en-US" sz="2200" dirty="0"/>
              <a:t>此阶段仿真需要考虑门电路的延迟。</a:t>
            </a:r>
          </a:p>
        </p:txBody>
      </p:sp>
    </p:spTree>
    <p:extLst>
      <p:ext uri="{BB962C8B-B14F-4D97-AF65-F5344CB8AC3E}">
        <p14:creationId xmlns:p14="http://schemas.microsoft.com/office/powerpoint/2010/main" val="250621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7F7C96-8EC4-4EE9-B351-E83E138C465E}"/>
              </a:ext>
            </a:extLst>
          </p:cNvPr>
          <p:cNvSpPr txBox="1">
            <a:spLocks/>
          </p:cNvSpPr>
          <p:nvPr/>
        </p:nvSpPr>
        <p:spPr bwMode="auto">
          <a:xfrm>
            <a:off x="2231740" y="2951820"/>
            <a:ext cx="468052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实验系统顶层介绍</a:t>
            </a:r>
          </a:p>
        </p:txBody>
      </p:sp>
    </p:spTree>
    <p:extLst>
      <p:ext uri="{BB962C8B-B14F-4D97-AF65-F5344CB8AC3E}">
        <p14:creationId xmlns:p14="http://schemas.microsoft.com/office/powerpoint/2010/main" val="2606181850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dirty="0"/>
              <a:t>续</a:t>
            </a:r>
            <a:endParaRPr lang="en-US" altLang="zh-CN" dirty="0"/>
          </a:p>
        </p:txBody>
      </p:sp>
      <p:sp>
        <p:nvSpPr>
          <p:cNvPr id="1372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67544" y="1268760"/>
            <a:ext cx="8229600" cy="4608512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sz="2600" dirty="0"/>
              <a:t>布局和布线</a:t>
            </a:r>
            <a:endParaRPr lang="en-US" altLang="zh-CN" sz="2600" dirty="0"/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布局指将设计好的功能模块合理地安排在芯片上，规划好它们的位置。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布线则指完成各模块之间互连的连线。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各模块之间的连线，产生的延迟会严重影响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的性能</a:t>
            </a:r>
            <a:endParaRPr lang="en-US" altLang="zh-CN" dirty="0"/>
          </a:p>
          <a:p>
            <a:pPr lvl="1"/>
            <a:r>
              <a:rPr lang="zh-CN" altLang="en-US" sz="2600" dirty="0"/>
              <a:t>电路仿真</a:t>
            </a:r>
            <a:endParaRPr lang="en-US" altLang="zh-CN" sz="2600" dirty="0"/>
          </a:p>
          <a:p>
            <a:pPr lvl="1"/>
            <a:r>
              <a:rPr lang="zh-CN" altLang="en-US" sz="2600" dirty="0"/>
              <a:t>基于最终时序的版图后仿真</a:t>
            </a:r>
            <a:endParaRPr lang="en-US" altLang="zh-CN" sz="2600" dirty="0"/>
          </a:p>
          <a:p>
            <a:pPr lvl="1"/>
            <a:r>
              <a:rPr lang="zh-CN" altLang="en-US" sz="2600" dirty="0"/>
              <a:t>确认在考虑门电路延迟和连线延迟的条件之下，电路能否正常运作</a:t>
            </a:r>
            <a:endParaRPr lang="en-US" altLang="zh-CN" sz="2600" dirty="0"/>
          </a:p>
          <a:p>
            <a:pPr lvl="1"/>
            <a:r>
              <a:rPr lang="zh-CN" altLang="en-US" sz="2600" dirty="0"/>
              <a:t>一般是使用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SDF</a:t>
            </a:r>
            <a:r>
              <a:rPr lang="zh-CN" altLang="en-US" sz="2600" dirty="0"/>
              <a:t>（标准延时）文件来输入延时信息</a:t>
            </a:r>
            <a:endParaRPr lang="en-US" altLang="zh-CN" sz="2600" dirty="0"/>
          </a:p>
          <a:p>
            <a:pPr lvl="1"/>
            <a:r>
              <a:rPr lang="zh-CN" altLang="en-US" sz="2600" dirty="0"/>
              <a:t>仿真时间将数倍于先前的仿真</a:t>
            </a:r>
            <a:r>
              <a:rPr lang="zh-CN" altLang="en-US" dirty="0"/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92080" y="1085805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以下是微电子专业做的</a:t>
            </a:r>
          </a:p>
        </p:txBody>
      </p:sp>
    </p:spTree>
    <p:extLst>
      <p:ext uri="{BB962C8B-B14F-4D97-AF65-F5344CB8AC3E}">
        <p14:creationId xmlns:p14="http://schemas.microsoft.com/office/powerpoint/2010/main" val="1765450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dirty="0"/>
              <a:t>设计使用的主要语言</a:t>
            </a:r>
          </a:p>
        </p:txBody>
      </p:sp>
      <p:sp>
        <p:nvSpPr>
          <p:cNvPr id="142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</a:t>
            </a:r>
          </a:p>
          <a:p>
            <a:pPr lvl="1"/>
            <a:r>
              <a:rPr lang="zh-CN" altLang="en-US" sz="2400" dirty="0"/>
              <a:t>略</a:t>
            </a:r>
            <a:endParaRPr lang="en-US" altLang="zh-CN" sz="2400" dirty="0"/>
          </a:p>
          <a:p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VerilogHDL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略</a:t>
            </a:r>
            <a:endParaRPr lang="en-US" altLang="zh-CN" dirty="0"/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</a:t>
            </a:r>
          </a:p>
          <a:p>
            <a:pPr lvl="1"/>
            <a:r>
              <a:rPr lang="en-US" altLang="zh-CN" sz="2400" dirty="0"/>
              <a:t>C++</a:t>
            </a:r>
            <a:r>
              <a:rPr lang="zh-CN" altLang="en-US" sz="2400" dirty="0"/>
              <a:t>：专用于</a:t>
            </a:r>
            <a:r>
              <a:rPr lang="en-US" altLang="zh-CN" sz="2400" dirty="0"/>
              <a:t>SOC</a:t>
            </a:r>
            <a:r>
              <a:rPr lang="zh-CN" altLang="en-US" sz="2400" dirty="0"/>
              <a:t>设计与建模</a:t>
            </a:r>
            <a:endParaRPr lang="en-US" altLang="zh-CN" sz="2400" dirty="0"/>
          </a:p>
          <a:p>
            <a:pPr lvl="1"/>
            <a:r>
              <a:rPr lang="zh-CN" altLang="en-US" sz="2400" dirty="0"/>
              <a:t>建模元素：模块、进程、时钟、事件</a:t>
            </a:r>
            <a:endParaRPr lang="en-US" altLang="zh-CN" sz="2400" dirty="0"/>
          </a:p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其它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70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196975"/>
            <a:ext cx="8964488" cy="4824413"/>
          </a:xfrm>
        </p:spPr>
        <p:txBody>
          <a:bodyPr/>
          <a:lstStyle/>
          <a:p>
            <a:pPr marL="457200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400" dirty="0"/>
          </a:p>
          <a:p>
            <a:pPr marL="457200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400" dirty="0"/>
          </a:p>
          <a:p>
            <a:pPr marL="457200" lvl="1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400" dirty="0"/>
              <a:t>                                                                           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3200" dirty="0">
                <a:solidFill>
                  <a:srgbClr val="FF0000"/>
                </a:solidFill>
              </a:rPr>
              <a:t>任务</a:t>
            </a:r>
            <a:r>
              <a:rPr lang="zh-CN" altLang="en-US" sz="3200" dirty="0"/>
              <a:t>：</a:t>
            </a:r>
            <a:r>
              <a:rPr lang="zh-CN" altLang="en-US" sz="3200" b="1" dirty="0"/>
              <a:t>通过第三方</a:t>
            </a:r>
            <a:r>
              <a:rPr lang="en-US" altLang="zh-CN" sz="3200" b="1" dirty="0"/>
              <a:t>IP</a:t>
            </a:r>
            <a:r>
              <a:rPr lang="zh-CN" altLang="en-US" sz="3200" b="1" dirty="0"/>
              <a:t>和已有</a:t>
            </a:r>
            <a:r>
              <a:rPr lang="en-US" altLang="zh-CN" sz="3200" b="1" dirty="0"/>
              <a:t>IP</a:t>
            </a:r>
            <a:r>
              <a:rPr lang="zh-CN" altLang="en-US" sz="3200" b="1" dirty="0"/>
              <a:t>模块建立</a:t>
            </a:r>
            <a:r>
              <a:rPr lang="en-US" altLang="zh-CN" sz="3200" b="1" dirty="0"/>
              <a:t>CPU</a:t>
            </a:r>
            <a:r>
              <a:rPr lang="zh-CN" altLang="en-US" sz="3200" b="1" dirty="0"/>
              <a:t>测试环境（</a:t>
            </a:r>
            <a:r>
              <a:rPr lang="en-US" altLang="zh-CN" sz="3200" b="1" dirty="0"/>
              <a:t>SOC</a:t>
            </a:r>
            <a:r>
              <a:rPr lang="zh-CN" altLang="en-US" sz="3200" b="1" dirty="0"/>
              <a:t>系统的集成实现）</a:t>
            </a:r>
            <a:r>
              <a:rPr lang="en-US" altLang="zh-CN" sz="3200" b="1" dirty="0"/>
              <a:t>------</a:t>
            </a:r>
            <a:r>
              <a:rPr lang="zh-CN" altLang="en-US" sz="3200" b="1" dirty="0"/>
              <a:t>参考逻辑原理图采用</a:t>
            </a:r>
            <a:r>
              <a:rPr lang="en-US" altLang="zh-CN" sz="3200" b="1" dirty="0" err="1"/>
              <a:t>verilog</a:t>
            </a:r>
            <a:r>
              <a:rPr lang="zh-CN" altLang="en-US" sz="3200" b="1" dirty="0"/>
              <a:t>例化调用子模块的方式实现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73785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30235"/>
            <a:ext cx="7005464" cy="954360"/>
          </a:xfrm>
        </p:spPr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设计工程：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OExp02-IP2SOC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1"/>
            <a:ext cx="8229600" cy="56612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建立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solidFill>
                  <a:schemeClr val="tx1"/>
                </a:solidFill>
              </a:rPr>
              <a:t>调试、测试和应用环境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顶层用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实现，调用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核模块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CSSTE.V(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system-single cycle processor test environment)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集成技术实现系统构架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用实验一设计的模块和第三方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	U1</a:t>
            </a: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	U2</a:t>
            </a: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U3</a:t>
            </a: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总线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U4</a:t>
            </a:r>
          </a:p>
          <a:p>
            <a:pPr lvl="2">
              <a:spcBef>
                <a:spcPts val="0"/>
              </a:spcBef>
            </a:pPr>
            <a:r>
              <a:rPr lang="zh-CN" altLang="en-US" sz="2000" dirty="0"/>
              <a:t>八数据通路模块</a:t>
            </a:r>
            <a:r>
              <a:rPr lang="en-US" altLang="zh-CN" sz="2000" dirty="0"/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r>
              <a:rPr lang="en-US" altLang="zh-CN" sz="2000" dirty="0"/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U5</a:t>
            </a:r>
          </a:p>
          <a:p>
            <a:pPr lvl="2">
              <a:spcBef>
                <a:spcPts val="0"/>
              </a:spcBef>
            </a:pPr>
            <a:r>
              <a:rPr lang="zh-CN" altLang="en-US" sz="2000" dirty="0"/>
              <a:t>七段显示模块</a:t>
            </a:r>
            <a:r>
              <a:rPr lang="en-US" altLang="zh-CN" sz="2000" dirty="0"/>
              <a:t>(</a:t>
            </a:r>
            <a:r>
              <a:rPr lang="zh-CN" altLang="en-US" sz="2000" dirty="0"/>
              <a:t>第三方</a:t>
            </a:r>
            <a:r>
              <a:rPr lang="en-US" altLang="zh-CN" sz="2000" b="1" dirty="0"/>
              <a:t>IP</a:t>
            </a:r>
            <a:r>
              <a:rPr lang="zh-CN" altLang="en-US" sz="2000" dirty="0"/>
              <a:t>核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r>
              <a:rPr lang="en-US" altLang="zh-CN" sz="2000" dirty="0"/>
              <a:t>	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第三方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U7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通用分频模块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clk_div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U8</a:t>
            </a: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开关去抖模块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U9</a:t>
            </a: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定时计数器（第三方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IP):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U10</a:t>
            </a: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显示模块（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核）：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U11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BBAC4E5-E5B5-41E0-9B71-DA0BD65C5644}"/>
              </a:ext>
            </a:extLst>
          </p:cNvPr>
          <p:cNvSpPr/>
          <p:nvPr/>
        </p:nvSpPr>
        <p:spPr>
          <a:xfrm>
            <a:off x="6839744" y="4581128"/>
            <a:ext cx="2304256" cy="1440160"/>
          </a:xfrm>
          <a:prstGeom prst="cloudCallout">
            <a:avLst>
              <a:gd name="adj1" fmla="val -59019"/>
              <a:gd name="adj2" fmla="val -9952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后续实验将设计</a:t>
            </a:r>
            <a:r>
              <a:rPr lang="en-US" altLang="zh-CN" dirty="0">
                <a:solidFill>
                  <a:srgbClr val="FF0000"/>
                </a:solidFill>
              </a:rPr>
              <a:t>U1</a:t>
            </a:r>
            <a:r>
              <a:rPr lang="zh-CN" altLang="en-US" dirty="0">
                <a:solidFill>
                  <a:srgbClr val="FF0000"/>
                </a:solidFill>
              </a:rPr>
              <a:t>进行替换，其他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沿用或微调</a:t>
            </a:r>
          </a:p>
        </p:txBody>
      </p:sp>
    </p:spTree>
    <p:extLst>
      <p:ext uri="{BB962C8B-B14F-4D97-AF65-F5344CB8AC3E}">
        <p14:creationId xmlns:p14="http://schemas.microsoft.com/office/powerpoint/2010/main" val="2152332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r>
              <a:rPr lang="en-US" altLang="zh-CN" sz="60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SOC</a:t>
            </a: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应用工程</a:t>
            </a:r>
            <a:endParaRPr lang="en-US" altLang="zh-CN" sz="6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zh-CN" altLang="en-US" sz="2800" dirty="0">
                <a:solidFill>
                  <a:srgbClr val="3E3EFC"/>
                </a:solidFill>
                <a:ea typeface="黑体"/>
                <a:cs typeface="Times New Roman" panose="02020603050405020304" pitchFamily="18" charset="0"/>
              </a:rPr>
              <a:t>新建工程</a:t>
            </a:r>
            <a:r>
              <a:rPr lang="en-US" altLang="zh-CN" sz="2800" dirty="0">
                <a:solidFill>
                  <a:srgbClr val="3E3EFC"/>
                </a:solidFill>
                <a:ea typeface="黑体"/>
                <a:cs typeface="Times New Roman" panose="02020603050405020304" pitchFamily="18" charset="0"/>
              </a:rPr>
              <a:t>OExp02-IP2SOC</a:t>
            </a:r>
            <a:endParaRPr lang="en-US" altLang="zh-CN" sz="6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821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38538"/>
            <a:ext cx="8540750" cy="1143000"/>
          </a:xfrm>
        </p:spPr>
        <p:txBody>
          <a:bodyPr/>
          <a:lstStyle/>
          <a:p>
            <a:r>
              <a:rPr lang="zh-CN" altLang="en-US" dirty="0"/>
              <a:t>建立</a:t>
            </a:r>
            <a:r>
              <a:rPr lang="en-US" altLang="zh-CN" dirty="0"/>
              <a:t>SOC</a:t>
            </a:r>
            <a:r>
              <a:rPr lang="zh-CN" altLang="en-US" dirty="0"/>
              <a:t>应用工程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540750" cy="41941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400" dirty="0"/>
              <a:t>用</a:t>
            </a:r>
            <a:r>
              <a:rPr lang="en-US" altLang="zh-CN" sz="2400" dirty="0" err="1"/>
              <a:t>Vivado</a:t>
            </a:r>
            <a:r>
              <a:rPr lang="zh-CN" altLang="en-US" sz="2400" dirty="0"/>
              <a:t>新建</a:t>
            </a:r>
            <a:r>
              <a:rPr lang="en-US" altLang="zh-CN" sz="2400" dirty="0"/>
              <a:t>SOC</a:t>
            </a:r>
            <a:r>
              <a:rPr lang="zh-CN" altLang="en-US" sz="2400" dirty="0"/>
              <a:t>应用工程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双击桌面上“</a:t>
            </a:r>
            <a:r>
              <a:rPr lang="en-US" altLang="zh-CN" sz="2000" dirty="0" err="1">
                <a:ea typeface="宋体" panose="02010600030101010101" pitchFamily="2" charset="-122"/>
                <a:cs typeface="Times New Roman" panose="02020603050405020304" pitchFamily="18" charset="0"/>
              </a:rPr>
              <a:t>Vivado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”图标，启动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也可从开始菜单启动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</a:pP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File  New Project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选项，在弹出的对话框中输入工程名称并指定工程路径。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参考工程名：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OExp02-IP2SOC</a:t>
            </a:r>
            <a:endParaRPr lang="zh-CN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Next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按钮进入下一页，选择所使用的芯片及综合、仿真工具。</a:t>
            </a:r>
          </a:p>
          <a:p>
            <a:pPr lvl="1">
              <a:spcBef>
                <a:spcPts val="0"/>
              </a:spcBef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再点击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Next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按钮进入下一页，这里显示了新建工程的信息，确认无误后，点击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Finish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就可以建立一个完整的工程了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单周期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设计共享此工程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6900A4-77AA-4A54-8FEB-701E5B30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845630"/>
            <a:ext cx="3960440" cy="22838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4024A5-FF4C-4B07-A380-E25EAB16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0" y="3658617"/>
            <a:ext cx="37719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38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工程模板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AF05D9-513B-4025-B19D-2206D78C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260"/>
            <a:ext cx="9144000" cy="47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03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4" y="1234790"/>
            <a:ext cx="8697144" cy="1296144"/>
          </a:xfrm>
        </p:spPr>
        <p:txBody>
          <a:bodyPr/>
          <a:lstStyle/>
          <a:p>
            <a:pPr marL="0" lvl="0" indent="0" algn="ctr">
              <a:buClr>
                <a:srgbClr val="4BACC6">
                  <a:lumMod val="75000"/>
                </a:srgbClr>
              </a:buClr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导入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各个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模块的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封装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文件到当前工程目录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E28E4E-FADF-436B-8A5A-9B03D11240B9}"/>
              </a:ext>
            </a:extLst>
          </p:cNvPr>
          <p:cNvSpPr txBox="1">
            <a:spLocks/>
          </p:cNvSpPr>
          <p:nvPr/>
        </p:nvSpPr>
        <p:spPr bwMode="auto">
          <a:xfrm>
            <a:off x="-396552" y="1826552"/>
            <a:ext cx="8697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4BACC6">
                  <a:lumMod val="75000"/>
                </a:srgbClr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添加各个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模块的实际路径到当前工程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E147F0-8EC8-4701-83AD-9C5F388B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70221"/>
            <a:ext cx="5848350" cy="150495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7686BEA-D6CE-46C1-9494-2B663C38E063}"/>
              </a:ext>
            </a:extLst>
          </p:cNvPr>
          <p:cNvSpPr txBox="1">
            <a:spLocks/>
          </p:cNvSpPr>
          <p:nvPr/>
        </p:nvSpPr>
        <p:spPr bwMode="auto">
          <a:xfrm>
            <a:off x="336426" y="4005064"/>
            <a:ext cx="804664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4BACC6">
                  <a:lumMod val="75000"/>
                </a:srgbClr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库里边包含基本逻辑模块，多路器，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及外设模块，具体添加方法参见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Lab0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，若有自己设计的模块也请一并添加到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库，方便后续管理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4BACC6">
                  <a:lumMod val="75000"/>
                </a:srgbClr>
              </a:buClr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（请将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进行打包分类整理，后续实验可一次性导入工程目录）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Font typeface="Wingdings" pitchFamily="2" charset="2"/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D9D0E9-7064-4730-A89B-14AD7A9F449F}"/>
              </a:ext>
            </a:extLst>
          </p:cNvPr>
          <p:cNvSpPr txBox="1"/>
          <p:nvPr/>
        </p:nvSpPr>
        <p:spPr>
          <a:xfrm>
            <a:off x="230832" y="5200268"/>
            <a:ext cx="8913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实验所用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模块以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工程或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EDF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）文件给出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工程提供的模块采用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IP Catalog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添加调用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EDF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）文件提供的模块采用直接添加源文件的方式调用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39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4" y="1576301"/>
            <a:ext cx="8697144" cy="1296144"/>
          </a:xfrm>
        </p:spPr>
        <p:txBody>
          <a:bodyPr/>
          <a:lstStyle/>
          <a:p>
            <a:pPr marL="0" lvl="0" indent="0" algn="ctr">
              <a:buClr>
                <a:srgbClr val="4BACC6">
                  <a:lumMod val="75000"/>
                </a:srgbClr>
              </a:buClr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导入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用于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VGA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静态显示的初始化信息文件到工程，并将提供的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.mem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文件拷贝到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盘下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7686BEA-D6CE-46C1-9494-2B663C38E063}"/>
              </a:ext>
            </a:extLst>
          </p:cNvPr>
          <p:cNvSpPr txBox="1">
            <a:spLocks/>
          </p:cNvSpPr>
          <p:nvPr/>
        </p:nvSpPr>
        <p:spPr bwMode="auto">
          <a:xfrm>
            <a:off x="1907704" y="3803994"/>
            <a:ext cx="4968552" cy="48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4BACC6">
                  <a:lumMod val="75000"/>
                </a:srgbClr>
              </a:buClr>
              <a:buFont typeface="Wingdings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也可自己更改路径，放入实际的路径之下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7C4C6D-F866-4A74-B813-59606DF8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55" y="2910811"/>
            <a:ext cx="3133725" cy="714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3482B7-7CAA-4BFC-AA66-4D5DA59C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65" y="2846904"/>
            <a:ext cx="4914900" cy="314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51D6BE-7BAC-46E2-885D-03449757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962" y="3172725"/>
            <a:ext cx="4467225" cy="285750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B4E93B0-9AE0-4BFA-BDF1-8FEB18F37B62}"/>
              </a:ext>
            </a:extLst>
          </p:cNvPr>
          <p:cNvSpPr txBox="1">
            <a:spLocks/>
          </p:cNvSpPr>
          <p:nvPr/>
        </p:nvSpPr>
        <p:spPr bwMode="auto">
          <a:xfrm>
            <a:off x="91149" y="4573690"/>
            <a:ext cx="8697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4BACC6">
                  <a:lumMod val="75000"/>
                </a:srgbClr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若更改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VGA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的端口及其他功能，请重新进行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封装，并在当前工程中进行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状态更新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2459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2708920"/>
            <a:ext cx="8568952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Verilog</a:t>
            </a:r>
            <a:r>
              <a:rPr lang="zh-CN" altLang="en-US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4800" dirty="0" err="1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SoC</a:t>
            </a:r>
            <a:r>
              <a:rPr lang="zh-CN" altLang="en-US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顶层逻辑</a:t>
            </a:r>
            <a:endParaRPr lang="en-US" altLang="zh-CN" sz="4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26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Computer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5226" y="1052736"/>
            <a:ext cx="8229600" cy="4968552"/>
          </a:xfrm>
        </p:spPr>
        <p:txBody>
          <a:bodyPr/>
          <a:lstStyle/>
          <a:p>
            <a:r>
              <a:rPr lang="en-US" altLang="zh-CN" dirty="0"/>
              <a:t>Decomposability of computer systems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1150" y="1836119"/>
            <a:ext cx="8783338" cy="4533561"/>
            <a:chOff x="181150" y="1836119"/>
            <a:chExt cx="8783338" cy="4533561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 rot="16200000">
              <a:off x="-1009921" y="3033821"/>
              <a:ext cx="28438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dirty="0"/>
                <a:t>Computer System</a:t>
              </a:r>
              <a:endParaRPr lang="zh-CN" altLang="en-US" sz="2400" dirty="0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830793" y="2817460"/>
              <a:ext cx="1295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CPU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764769" y="4042857"/>
              <a:ext cx="16557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Memory 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842033" y="5276056"/>
              <a:ext cx="20161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I/O interface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710421" y="2131660"/>
              <a:ext cx="21605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Control unit  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710421" y="3146100"/>
              <a:ext cx="15827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dirty="0" err="1"/>
                <a:t>Datapath</a:t>
              </a:r>
              <a:r>
                <a:rPr lang="en-US" altLang="zh-CN" sz="2400" dirty="0"/>
                <a:t>  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5625216" y="2452099"/>
              <a:ext cx="2160588" cy="201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/>
                <a:t>Path: </a:t>
              </a:r>
              <a:r>
                <a:rPr kumimoji="0" lang="en-US" altLang="zh-CN" sz="2400" b="0" dirty="0"/>
                <a:t>multiplexors</a:t>
              </a:r>
              <a:endParaRPr lang="en-US" altLang="zh-CN" sz="2400" dirty="0"/>
            </a:p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/>
                <a:t>ALU</a:t>
              </a:r>
            </a:p>
            <a:p>
              <a:pPr>
                <a:buFontTx/>
                <a:buNone/>
              </a:pPr>
              <a:r>
                <a:rPr lang="en-US" altLang="zh-CN" sz="2400" dirty="0"/>
                <a:t>Registers</a:t>
              </a:r>
            </a:p>
            <a:p>
              <a:pPr>
                <a:buFontTx/>
                <a:buNone/>
              </a:pPr>
              <a:r>
                <a:rPr lang="en-US" altLang="zh-CN" sz="2400" dirty="0"/>
                <a:t>      ……</a:t>
              </a:r>
            </a:p>
          </p:txBody>
        </p:sp>
        <p:sp>
          <p:nvSpPr>
            <p:cNvPr id="11" name="AutoShape 11"/>
            <p:cNvSpPr>
              <a:spLocks/>
            </p:cNvSpPr>
            <p:nvPr/>
          </p:nvSpPr>
          <p:spPr bwMode="auto">
            <a:xfrm>
              <a:off x="2481670" y="2995315"/>
              <a:ext cx="288925" cy="2520950"/>
            </a:xfrm>
            <a:prstGeom prst="leftBrace">
              <a:avLst>
                <a:gd name="adj1" fmla="val 72711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3574163" y="2339855"/>
              <a:ext cx="178677" cy="1089145"/>
            </a:xfrm>
            <a:prstGeom prst="leftBrace">
              <a:avLst>
                <a:gd name="adj1" fmla="val 64779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AutoShape 13"/>
            <p:cNvSpPr>
              <a:spLocks/>
            </p:cNvSpPr>
            <p:nvPr/>
          </p:nvSpPr>
          <p:spPr bwMode="auto">
            <a:xfrm>
              <a:off x="5293159" y="2579335"/>
              <a:ext cx="196599" cy="1666930"/>
            </a:xfrm>
            <a:prstGeom prst="leftBrace">
              <a:avLst>
                <a:gd name="adj1" fmla="val 64779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AutoShape 12"/>
            <p:cNvSpPr>
              <a:spLocks/>
            </p:cNvSpPr>
            <p:nvPr/>
          </p:nvSpPr>
          <p:spPr bwMode="auto">
            <a:xfrm>
              <a:off x="4716016" y="4581128"/>
              <a:ext cx="213580" cy="1622762"/>
            </a:xfrm>
            <a:prstGeom prst="leftBrace">
              <a:avLst>
                <a:gd name="adj1" fmla="val 64779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AutoShape 11"/>
            <p:cNvSpPr>
              <a:spLocks/>
            </p:cNvSpPr>
            <p:nvPr/>
          </p:nvSpPr>
          <p:spPr bwMode="auto">
            <a:xfrm>
              <a:off x="699230" y="2060278"/>
              <a:ext cx="269647" cy="2185987"/>
            </a:xfrm>
            <a:prstGeom prst="leftBrace">
              <a:avLst>
                <a:gd name="adj1" fmla="val 72711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68877" y="4017665"/>
              <a:ext cx="15888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latin typeface="Arial" panose="020B0604020202020204" pitchFamily="34" charset="0"/>
                  <a:ea typeface="宋体" panose="02010600030101010101" pitchFamily="2" charset="-122"/>
                </a:rPr>
                <a:t>Hardware</a:t>
              </a:r>
              <a:endParaRPr kumimoji="1"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5291" y="1836119"/>
              <a:ext cx="14847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latin typeface="Arial" panose="020B0604020202020204" pitchFamily="34" charset="0"/>
                  <a:ea typeface="宋体" panose="02010600030101010101" pitchFamily="2" charset="-122"/>
                </a:rPr>
                <a:t>Software</a:t>
              </a:r>
              <a:endParaRPr kumimoji="1"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4939313" y="4509120"/>
              <a:ext cx="23056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lang="en-US" altLang="zh-CN" sz="2400" dirty="0"/>
                <a:t>: PS2</a:t>
              </a:r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4863882" y="5263748"/>
              <a:ext cx="33868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/>
                <a:t>Bidirectional: Storage</a:t>
              </a:r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4913776" y="5908015"/>
              <a:ext cx="23056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/>
                <a:t>Output: VGA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6885481" y="4500057"/>
              <a:ext cx="2079007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600"/>
                </a:spcBef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SW</a:t>
              </a:r>
              <a:r>
                <a:rPr lang="zh-CN" altLang="en-US" sz="2400" dirty="0">
                  <a:solidFill>
                    <a:schemeClr val="bg1"/>
                  </a:solidFill>
                </a:rPr>
                <a:t>、</a:t>
              </a:r>
              <a:r>
                <a:rPr lang="en-US" altLang="zh-CN" sz="2400" dirty="0">
                  <a:solidFill>
                    <a:schemeClr val="bg1"/>
                  </a:solidFill>
                </a:rPr>
                <a:t>BTN</a:t>
              </a: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956919" y="5877272"/>
              <a:ext cx="2007569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>
              <a:lvl1pPr marL="342900" indent="-3429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600"/>
                </a:spcBef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7-Seg</a:t>
              </a:r>
              <a:r>
                <a:rPr lang="zh-CN" altLang="en-US" sz="2400" dirty="0">
                  <a:solidFill>
                    <a:schemeClr val="bg1"/>
                  </a:solidFill>
                </a:rPr>
                <a:t>、</a:t>
              </a:r>
              <a:r>
                <a:rPr lang="en-US" altLang="zh-CN" sz="2400" dirty="0">
                  <a:solidFill>
                    <a:schemeClr val="bg1"/>
                  </a:solidFill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292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005A-BC74-4734-8F80-B75F131D911A}" type="slidenum">
              <a:rPr lang="en-US" altLang="zh-CN">
                <a:solidFill>
                  <a:srgbClr val="007A77"/>
                </a:solidFill>
              </a:rPr>
              <a:pPr/>
              <a:t>70</a:t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0" name="标题 69"/>
          <p:cNvSpPr>
            <a:spLocks noGrp="1"/>
          </p:cNvSpPr>
          <p:nvPr>
            <p:ph type="title"/>
          </p:nvPr>
        </p:nvSpPr>
        <p:spPr>
          <a:xfrm>
            <a:off x="251520" y="72509"/>
            <a:ext cx="8540750" cy="11430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0000FF"/>
                </a:solidFill>
                <a:latin typeface="Tahoma" pitchFamily="34" charset="0"/>
              </a:rPr>
              <a:t>SOC</a:t>
            </a:r>
            <a:r>
              <a:rPr kumimoji="1" lang="zh-CN" altLang="en-US" dirty="0">
                <a:solidFill>
                  <a:srgbClr val="0000FF"/>
                </a:solidFill>
                <a:latin typeface="Tahoma" pitchFamily="34" charset="0"/>
              </a:rPr>
              <a:t>顶层逻辑图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AB2890-06C1-426A-95F5-E26FCF948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00"/>
            <a:ext cx="9144000" cy="384579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3154A91-DD34-4AF3-8E5A-7C3029D61355}"/>
              </a:ext>
            </a:extLst>
          </p:cNvPr>
          <p:cNvSpPr txBox="1">
            <a:spLocks/>
          </p:cNvSpPr>
          <p:nvPr/>
        </p:nvSpPr>
        <p:spPr bwMode="auto">
          <a:xfrm>
            <a:off x="935596" y="5401990"/>
            <a:ext cx="7272808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本图仅供概览，详细连接图请参见完整版</a:t>
            </a:r>
            <a:r>
              <a:rPr lang="en-US" altLang="zh-CN" sz="2400" dirty="0">
                <a:solidFill>
                  <a:srgbClr val="FF0000"/>
                </a:solidFill>
              </a:rPr>
              <a:t>pdf</a:t>
            </a:r>
            <a:r>
              <a:rPr lang="zh-CN" altLang="en-US" sz="2400" dirty="0">
                <a:solidFill>
                  <a:srgbClr val="FF0000"/>
                </a:solidFill>
              </a:rPr>
              <a:t>文档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（参考逻辑图完成模块调用）</a:t>
            </a:r>
          </a:p>
        </p:txBody>
      </p:sp>
    </p:spTree>
    <p:extLst>
      <p:ext uri="{BB962C8B-B14F-4D97-AF65-F5344CB8AC3E}">
        <p14:creationId xmlns:p14="http://schemas.microsoft.com/office/powerpoint/2010/main" val="93674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2F094B4-EA46-41B5-B68B-83A4A307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6632"/>
            <a:ext cx="830160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结构化描述输入设计</a:t>
            </a:r>
            <a:r>
              <a:rPr lang="en-US" altLang="zh-CN" dirty="0"/>
              <a:t>SoC</a:t>
            </a:r>
            <a:r>
              <a:rPr lang="zh-CN" altLang="en-US" dirty="0"/>
              <a:t>（顶层逻辑）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5F9F46-B6C6-45C1-9E42-4250B8EA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3" y="1489782"/>
            <a:ext cx="7972425" cy="54578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A7A839-0CE3-4429-B972-8046E077B650}"/>
              </a:ext>
            </a:extLst>
          </p:cNvPr>
          <p:cNvSpPr txBox="1"/>
          <p:nvPr/>
        </p:nvSpPr>
        <p:spPr>
          <a:xfrm>
            <a:off x="260300" y="99864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创建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TOP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CSSTE.v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878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文件编写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3E0421-AEF5-4518-830C-A2633930D224}"/>
              </a:ext>
            </a:extLst>
          </p:cNvPr>
          <p:cNvSpPr txBox="1"/>
          <p:nvPr/>
        </p:nvSpPr>
        <p:spPr>
          <a:xfrm>
            <a:off x="395536" y="1124744"/>
            <a:ext cx="87484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module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CSSTE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clk_100mhz,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RSTN,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input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[3:0]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BTN_y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input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[15:0] SW,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[3:0]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Blue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[3:0]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Green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[3:0]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HSYNC,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VSYNC,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LED_PEN,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SEG_PEN,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led_clk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led_clrn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led_sout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seg_</a:t>
            </a:r>
            <a:r>
              <a:rPr lang="en-US" altLang="zh-CN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clk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seg_clrn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seg_sout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……………………………………………………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CAFE56-3955-4ECE-B592-5E8979EF880F}"/>
              </a:ext>
            </a:extLst>
          </p:cNvPr>
          <p:cNvSpPr txBox="1"/>
          <p:nvPr/>
        </p:nvSpPr>
        <p:spPr>
          <a:xfrm>
            <a:off x="4572000" y="1070992"/>
            <a:ext cx="331236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SCPU U1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(.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Addr_out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Addr_out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MIO_ready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(1'b0),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MemRW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MemRW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PC_out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PC_out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Clk_CPU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Rom_D_0 U2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(.a(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PC_out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[11:2]),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spo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RAM_B U3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(.addra(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ram_addr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clka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(~clk_100mhz),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dina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ram_data_in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douta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(RAM_B_0_douta),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.wea(U4_data_ram_we));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…………………………………………………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endmodule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DD531BEA-09F8-4F27-9C64-38838AB4C156}"/>
              </a:ext>
            </a:extLst>
          </p:cNvPr>
          <p:cNvSpPr/>
          <p:nvPr/>
        </p:nvSpPr>
        <p:spPr>
          <a:xfrm>
            <a:off x="3059832" y="5517232"/>
            <a:ext cx="1656184" cy="936104"/>
          </a:xfrm>
          <a:prstGeom prst="cloudCallout">
            <a:avLst>
              <a:gd name="adj1" fmla="val 59191"/>
              <a:gd name="adj2" fmla="val -1043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复用</a:t>
            </a:r>
            <a:r>
              <a:rPr lang="en-US" altLang="zh-CN" dirty="0">
                <a:solidFill>
                  <a:srgbClr val="FF0000"/>
                </a:solidFill>
              </a:rPr>
              <a:t>Lab0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8484DBC1-AF6A-4CEB-9844-22B404C58F67}"/>
              </a:ext>
            </a:extLst>
          </p:cNvPr>
          <p:cNvSpPr/>
          <p:nvPr/>
        </p:nvSpPr>
        <p:spPr>
          <a:xfrm>
            <a:off x="7319168" y="3340619"/>
            <a:ext cx="1368152" cy="680588"/>
          </a:xfrm>
          <a:prstGeom prst="cloudCallout">
            <a:avLst>
              <a:gd name="adj1" fmla="val -126461"/>
              <a:gd name="adj2" fmla="val 492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此次新生成的</a:t>
            </a:r>
          </a:p>
        </p:txBody>
      </p:sp>
    </p:spTree>
    <p:extLst>
      <p:ext uri="{BB962C8B-B14F-4D97-AF65-F5344CB8AC3E}">
        <p14:creationId xmlns:p14="http://schemas.microsoft.com/office/powerpoint/2010/main" val="812095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文件目录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480FEB-A5EC-4222-BE91-63615ABE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210"/>
            <a:ext cx="9144000" cy="56132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B7F9B9-4B4F-484A-8E66-38A869B4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15635"/>
            <a:ext cx="2886075" cy="4829175"/>
          </a:xfrm>
          <a:prstGeom prst="rect">
            <a:avLst/>
          </a:prstGeom>
        </p:spPr>
      </p:pic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7994906E-004D-46B7-97BB-0BA266FB404C}"/>
              </a:ext>
            </a:extLst>
          </p:cNvPr>
          <p:cNvSpPr/>
          <p:nvPr/>
        </p:nvSpPr>
        <p:spPr>
          <a:xfrm>
            <a:off x="3976529" y="3330405"/>
            <a:ext cx="1368152" cy="680588"/>
          </a:xfrm>
          <a:prstGeom prst="cloudCallout">
            <a:avLst>
              <a:gd name="adj1" fmla="val -100379"/>
              <a:gd name="adj2" fmla="val -413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调用的子模块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5EB947-38DE-4EBB-8E59-8939CD15423E}"/>
              </a:ext>
            </a:extLst>
          </p:cNvPr>
          <p:cNvSpPr/>
          <p:nvPr/>
        </p:nvSpPr>
        <p:spPr>
          <a:xfrm>
            <a:off x="522312" y="2420888"/>
            <a:ext cx="2465512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71E1359-F5A8-487F-9491-1B9C4CCD3DE5}"/>
              </a:ext>
            </a:extLst>
          </p:cNvPr>
          <p:cNvSpPr/>
          <p:nvPr/>
        </p:nvSpPr>
        <p:spPr>
          <a:xfrm>
            <a:off x="406933" y="1776244"/>
            <a:ext cx="2724907" cy="47685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1C954C2-63EA-4B73-BB99-7D0BCF4034AC}"/>
              </a:ext>
            </a:extLst>
          </p:cNvPr>
          <p:cNvSpPr/>
          <p:nvPr/>
        </p:nvSpPr>
        <p:spPr>
          <a:xfrm>
            <a:off x="533710" y="4005065"/>
            <a:ext cx="2465512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19B5E90F-210A-41A5-AFE8-BEBC9E847C4E}"/>
              </a:ext>
            </a:extLst>
          </p:cNvPr>
          <p:cNvSpPr/>
          <p:nvPr/>
        </p:nvSpPr>
        <p:spPr>
          <a:xfrm>
            <a:off x="3281611" y="5131635"/>
            <a:ext cx="4126141" cy="1739638"/>
          </a:xfrm>
          <a:prstGeom prst="cloudCallout">
            <a:avLst>
              <a:gd name="adj1" fmla="val -57194"/>
              <a:gd name="adj2" fmla="val -934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U2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U6</a:t>
            </a:r>
            <a:r>
              <a:rPr lang="zh-CN" altLang="en-US" b="1" dirty="0">
                <a:solidFill>
                  <a:srgbClr val="FF0000"/>
                </a:solidFill>
              </a:rPr>
              <a:t>采用</a:t>
            </a:r>
            <a:r>
              <a:rPr lang="en-US" altLang="zh-CN" b="1" dirty="0">
                <a:solidFill>
                  <a:srgbClr val="FF0000"/>
                </a:solidFill>
              </a:rPr>
              <a:t>IP Catalog</a:t>
            </a:r>
            <a:r>
              <a:rPr lang="zh-CN" altLang="en-US" b="1" dirty="0">
                <a:solidFill>
                  <a:srgbClr val="FF0000"/>
                </a:solidFill>
              </a:rPr>
              <a:t>方式添加，其他</a:t>
            </a:r>
            <a:r>
              <a:rPr lang="en-US" altLang="zh-CN" b="1" dirty="0">
                <a:solidFill>
                  <a:srgbClr val="FF0000"/>
                </a:solidFill>
              </a:rPr>
              <a:t>IP</a:t>
            </a:r>
            <a:r>
              <a:rPr lang="zh-CN" altLang="en-US" b="1" dirty="0">
                <a:solidFill>
                  <a:srgbClr val="FF0000"/>
                </a:solidFill>
              </a:rPr>
              <a:t>直接以源文件方式添加（注意</a:t>
            </a:r>
            <a:r>
              <a:rPr lang="en-US" altLang="zh-CN" b="1" dirty="0">
                <a:solidFill>
                  <a:srgbClr val="FF0000"/>
                </a:solidFill>
              </a:rPr>
              <a:t>.v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edf</a:t>
            </a:r>
            <a:r>
              <a:rPr lang="zh-CN" altLang="en-US" b="1" dirty="0">
                <a:solidFill>
                  <a:srgbClr val="FF0000"/>
                </a:solidFill>
              </a:rPr>
              <a:t>文件都需要）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7AE156-E554-4007-9A86-F6E5556F3420}"/>
              </a:ext>
            </a:extLst>
          </p:cNvPr>
          <p:cNvSpPr txBox="1"/>
          <p:nvPr/>
        </p:nvSpPr>
        <p:spPr>
          <a:xfrm>
            <a:off x="7592228" y="5589240"/>
            <a:ext cx="165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</a:rPr>
              <a:t>源文件添加步骤请参照</a:t>
            </a:r>
            <a:r>
              <a:rPr lang="en-US" altLang="zh-CN" b="1" i="1" dirty="0">
                <a:solidFill>
                  <a:srgbClr val="FF0000"/>
                </a:solidFill>
              </a:rPr>
              <a:t>Lab0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62376B8-DD6E-48EB-A9DC-5D62570E343D}"/>
              </a:ext>
            </a:extLst>
          </p:cNvPr>
          <p:cNvSpPr/>
          <p:nvPr/>
        </p:nvSpPr>
        <p:spPr>
          <a:xfrm>
            <a:off x="1835696" y="5131636"/>
            <a:ext cx="936104" cy="4576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412953-994A-4094-8B61-6F0A62771DB5}"/>
              </a:ext>
            </a:extLst>
          </p:cNvPr>
          <p:cNvSpPr txBox="1"/>
          <p:nvPr/>
        </p:nvSpPr>
        <p:spPr>
          <a:xfrm>
            <a:off x="1454210" y="5635793"/>
            <a:ext cx="165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源文件方式添加的</a:t>
            </a:r>
            <a:r>
              <a:rPr lang="en-US" altLang="zh-CN" sz="1600" b="1" dirty="0">
                <a:solidFill>
                  <a:srgbClr val="FF0000"/>
                </a:solidFill>
              </a:rPr>
              <a:t>IP(</a:t>
            </a:r>
            <a:r>
              <a:rPr lang="zh-CN" altLang="en-US" sz="1600" b="1" dirty="0">
                <a:solidFill>
                  <a:srgbClr val="FF0000"/>
                </a:solidFill>
              </a:rPr>
              <a:t>包含</a:t>
            </a:r>
            <a:r>
              <a:rPr lang="en-US" altLang="zh-CN" sz="1600" b="1" dirty="0">
                <a:solidFill>
                  <a:srgbClr val="FF0000"/>
                </a:solidFill>
              </a:rPr>
              <a:t>.v</a:t>
            </a:r>
            <a:r>
              <a:rPr lang="zh-CN" altLang="en-US" sz="1600" b="1" dirty="0">
                <a:solidFill>
                  <a:srgbClr val="FF0000"/>
                </a:solidFill>
              </a:rPr>
              <a:t>和</a:t>
            </a:r>
            <a:r>
              <a:rPr lang="en-US" altLang="zh-CN" sz="1600" b="1" dirty="0" err="1">
                <a:solidFill>
                  <a:srgbClr val="FF0000"/>
                </a:solidFill>
              </a:rPr>
              <a:t>edf</a:t>
            </a:r>
            <a:r>
              <a:rPr lang="zh-CN" altLang="en-US" sz="1600" b="1" dirty="0">
                <a:solidFill>
                  <a:srgbClr val="FF0000"/>
                </a:solidFill>
              </a:rPr>
              <a:t>文件</a:t>
            </a:r>
            <a:r>
              <a:rPr lang="en-US" altLang="zh-CN" sz="1600" b="1" dirty="0">
                <a:solidFill>
                  <a:srgbClr val="FF0000"/>
                </a:solidFill>
              </a:rPr>
              <a:t>)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53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存储器</a:t>
            </a:r>
            <a:r>
              <a:rPr lang="en-US" altLang="zh-CN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核重新初始化</a:t>
            </a:r>
            <a:endParaRPr lang="en-US" altLang="zh-CN" sz="6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13E386-F156-4CF1-BE3D-1A4F925294A0}"/>
              </a:ext>
            </a:extLst>
          </p:cNvPr>
          <p:cNvSpPr txBox="1"/>
          <p:nvPr/>
        </p:nvSpPr>
        <p:spPr>
          <a:xfrm>
            <a:off x="2339752" y="386104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-------U3 </a:t>
            </a:r>
            <a:r>
              <a:rPr lang="zh-CN" altLang="en-US" dirty="0"/>
              <a:t>直接使用的</a:t>
            </a:r>
            <a:r>
              <a:rPr lang="en-US" altLang="zh-CN" dirty="0"/>
              <a:t>Lab0</a:t>
            </a:r>
            <a:r>
              <a:rPr lang="zh-CN" altLang="en-US" dirty="0"/>
              <a:t>的数据存储器，后续实验可一直沿用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0B45C-3236-459C-95E7-7DF34558914B}"/>
              </a:ext>
            </a:extLst>
          </p:cNvPr>
          <p:cNvSpPr txBox="1"/>
          <p:nvPr/>
        </p:nvSpPr>
        <p:spPr>
          <a:xfrm>
            <a:off x="2339752" y="4275594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-------</a:t>
            </a:r>
            <a:r>
              <a:rPr lang="en-US" altLang="zh-CN" b="1" dirty="0">
                <a:solidFill>
                  <a:srgbClr val="FF0000"/>
                </a:solidFill>
              </a:rPr>
              <a:t>U2 </a:t>
            </a:r>
            <a:r>
              <a:rPr lang="zh-CN" altLang="en-US" b="1" dirty="0">
                <a:solidFill>
                  <a:srgbClr val="FF0000"/>
                </a:solidFill>
              </a:rPr>
              <a:t>在本次实验中建议新生成</a:t>
            </a:r>
            <a:r>
              <a:rPr lang="zh-CN" altLang="en-US" dirty="0"/>
              <a:t>，指令存储器在后续实验会经常更       改测试指令的内容</a:t>
            </a:r>
          </a:p>
        </p:txBody>
      </p:sp>
    </p:spTree>
    <p:extLst>
      <p:ext uri="{BB962C8B-B14F-4D97-AF65-F5344CB8AC3E}">
        <p14:creationId xmlns:p14="http://schemas.microsoft.com/office/powerpoint/2010/main" val="4065148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100699-1F86-484E-BB16-DF8526B2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1" y="1844824"/>
            <a:ext cx="2886075" cy="4829175"/>
          </a:xfrm>
          <a:prstGeom prst="rect">
            <a:avLst/>
          </a:prstGeom>
        </p:spPr>
      </p:pic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存储器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核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ROM_D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的重新初始化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972616" y="1071563"/>
            <a:ext cx="11089232" cy="4897437"/>
          </a:xfrm>
        </p:spPr>
        <p:txBody>
          <a:bodyPr/>
          <a:lstStyle/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的调用过程请参考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Lab0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的实验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双击工程目录下的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子模块即可进入初始化界面，选择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RST&amp;Initialization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0ED2709-EC86-4288-980B-A7FD60792DDF}"/>
              </a:ext>
            </a:extLst>
          </p:cNvPr>
          <p:cNvSpPr/>
          <p:nvPr/>
        </p:nvSpPr>
        <p:spPr>
          <a:xfrm>
            <a:off x="572678" y="2492896"/>
            <a:ext cx="2520280" cy="3387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B4181A-058F-45AC-AAEC-421F53AE7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93"/>
          <a:stretch/>
        </p:blipFill>
        <p:spPr>
          <a:xfrm>
            <a:off x="4355976" y="2087642"/>
            <a:ext cx="4788024" cy="4105275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0C053AF-9859-4767-AC97-341EFA8732FB}"/>
              </a:ext>
            </a:extLst>
          </p:cNvPr>
          <p:cNvSpPr/>
          <p:nvPr/>
        </p:nvSpPr>
        <p:spPr>
          <a:xfrm>
            <a:off x="7205241" y="3108458"/>
            <a:ext cx="823143" cy="3387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414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8B5A25-26DD-42AA-80B9-98FF795B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31" y="1951278"/>
            <a:ext cx="6435596" cy="4773067"/>
          </a:xfrm>
          <a:prstGeom prst="rect">
            <a:avLst/>
          </a:prstGeom>
        </p:spPr>
      </p:pic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关联初始化文件并生成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ROMIP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28600" y="1074708"/>
            <a:ext cx="8229600" cy="4897437"/>
          </a:xfrm>
        </p:spPr>
        <p:txBody>
          <a:bodyPr/>
          <a:lstStyle/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点击“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Browse...”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选择初始化关联文件（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I_men.coe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其余不用修改，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重新生成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</a:p>
          <a:p>
            <a:pPr lvl="2">
              <a:spcBef>
                <a:spcPts val="0"/>
              </a:spcBef>
              <a:defRPr/>
            </a:pPr>
            <a:endParaRPr lang="zh-CN" altLang="en-US" dirty="0"/>
          </a:p>
        </p:txBody>
      </p:sp>
      <p:sp>
        <p:nvSpPr>
          <p:cNvPr id="47109" name="AutoShape 6"/>
          <p:cNvSpPr>
            <a:spLocks noChangeArrowheads="1"/>
          </p:cNvSpPr>
          <p:nvPr/>
        </p:nvSpPr>
        <p:spPr bwMode="auto">
          <a:xfrm>
            <a:off x="915912" y="5345427"/>
            <a:ext cx="1654175" cy="1253435"/>
          </a:xfrm>
          <a:prstGeom prst="wedgeRoundRectCallout">
            <a:avLst>
              <a:gd name="adj1" fmla="val 341584"/>
              <a:gd name="adj2" fmla="val -1252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建议在流程窗口进行查看，避免工具发生故障</a:t>
            </a:r>
          </a:p>
        </p:txBody>
      </p:sp>
      <p:sp>
        <p:nvSpPr>
          <p:cNvPr id="47110" name="AutoShape 7"/>
          <p:cNvSpPr>
            <a:spLocks noChangeArrowheads="1"/>
          </p:cNvSpPr>
          <p:nvPr/>
        </p:nvSpPr>
        <p:spPr bwMode="auto">
          <a:xfrm>
            <a:off x="5652120" y="2278992"/>
            <a:ext cx="2952750" cy="360363"/>
          </a:xfrm>
          <a:prstGeom prst="wedgeRoundRectCallout">
            <a:avLst>
              <a:gd name="adj1" fmla="val -2669"/>
              <a:gd name="adj2" fmla="val 4793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Browse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关联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 File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1" name="AutoShape 8"/>
          <p:cNvSpPr>
            <a:spLocks noChangeArrowheads="1"/>
          </p:cNvSpPr>
          <p:nvPr/>
        </p:nvSpPr>
        <p:spPr bwMode="auto">
          <a:xfrm>
            <a:off x="8275144" y="4132934"/>
            <a:ext cx="868362" cy="936625"/>
          </a:xfrm>
          <a:prstGeom prst="wedgeRoundRectCallout">
            <a:avLst>
              <a:gd name="adj1" fmla="val -162297"/>
              <a:gd name="adj2" fmla="val 19024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230188" y="4025690"/>
            <a:ext cx="1654175" cy="360363"/>
          </a:xfrm>
          <a:prstGeom prst="wedgeRoundRectCallout">
            <a:avLst>
              <a:gd name="adj1" fmla="val 58836"/>
              <a:gd name="adj2" fmla="val -3602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804462" y="4398666"/>
            <a:ext cx="772587" cy="1713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zh-CN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I_men.coe</a:t>
            </a:r>
            <a:endParaRPr lang="zh-C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0ED2709-EC86-4288-980B-A7FD60792DDF}"/>
              </a:ext>
            </a:extLst>
          </p:cNvPr>
          <p:cNvSpPr/>
          <p:nvPr/>
        </p:nvSpPr>
        <p:spPr>
          <a:xfrm>
            <a:off x="5076056" y="3259616"/>
            <a:ext cx="864096" cy="3387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87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30188" y="6237312"/>
            <a:ext cx="8302252" cy="2160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5576" y="3428776"/>
            <a:ext cx="7870825" cy="1944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初始化文件：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1074"/>
            <a:ext cx="8229600" cy="5472261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p"/>
              <a:defRPr/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</a:rPr>
              <a:t>ROM.coe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</a:rPr>
              <a:t>格式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+mj-ea"/>
            </a:endParaRPr>
          </a:p>
          <a:p>
            <a:pPr lvl="1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可以用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打开编辑，也可以用普通文本编辑工具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格式如下：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第一行：说明是初始化参数向量采用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进制（也可以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进制）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第二行：初始化向量名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第三行开始：初始化向量元素，用逗号“，”分隔，分号结束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文件头、尾部可以用“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”号加注释，中间不可以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zh-CN" sz="2000" dirty="0" err="1"/>
              <a:t>memory_initialization_radix</a:t>
            </a:r>
            <a:r>
              <a:rPr lang="en-US" altLang="zh-CN" sz="2000" dirty="0"/>
              <a:t>=16;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zh-CN" sz="2000" dirty="0" err="1"/>
              <a:t>memory_initialization_vector</a:t>
            </a:r>
            <a:r>
              <a:rPr lang="en-US" altLang="zh-CN" sz="2000" dirty="0"/>
              <a:t>=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00100093,00102133,002101B3,00218233,003202B3,00428333,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005303B3,00638433,007404B3,00848533,009505B3,00A58633,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00B606B3,00C68733,00D707B3,00E78833,00F808B3,01088933,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011909B3,01298A33,013A0AB3,014A8B33,015B0BB3,016B8C33,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017C0CB3,018C8D33,019D0DB3,01AD8E33,01BE0EB3,01CE8F33,</a:t>
            </a:r>
          </a:p>
          <a:p>
            <a:pPr marL="457200" lvl="1" indent="0">
              <a:lnSpc>
                <a:spcPts val="18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01DF0FB3,0xF80002E3;</a:t>
            </a:r>
          </a:p>
          <a:p>
            <a:pPr>
              <a:spcBef>
                <a:spcPts val="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p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以上数据一段简单的指令测试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仿真用上述数据</a:t>
            </a:r>
          </a:p>
          <a:p>
            <a:pPr lvl="1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下载时用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I_mem.coe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5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096" y="116632"/>
            <a:ext cx="8540750" cy="86409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简单的指令测试</a:t>
            </a:r>
            <a:r>
              <a:rPr lang="en-US" altLang="zh-CN" sz="3200" dirty="0">
                <a:solidFill>
                  <a:schemeClr val="tx1"/>
                </a:solidFill>
              </a:rPr>
              <a:t>(</a:t>
            </a:r>
            <a:r>
              <a:rPr lang="zh-CN" altLang="en-US" sz="3200" dirty="0">
                <a:solidFill>
                  <a:schemeClr val="tx1"/>
                </a:solidFill>
              </a:rPr>
              <a:t>暂时只要了解</a:t>
            </a:r>
            <a:r>
              <a:rPr lang="en-US" altLang="zh-CN" sz="3200" dirty="0">
                <a:solidFill>
                  <a:schemeClr val="tx1"/>
                </a:solidFill>
              </a:rPr>
              <a:t>)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943" y="1127270"/>
            <a:ext cx="4392488" cy="5112568"/>
          </a:xfrm>
          <a:solidFill>
            <a:srgbClr val="21C5FF"/>
          </a:solidFill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pt-BR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#baseAddr 0000</a:t>
            </a:r>
          </a:p>
          <a:p>
            <a:pPr>
              <a:spcBef>
                <a:spcPts val="300"/>
              </a:spcBef>
              <a:buNone/>
            </a:pPr>
            <a:r>
              <a:rPr lang="pt-BR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loop:	</a:t>
            </a: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altLang="zh-CN" sz="1800" b="0" kern="0" dirty="0" err="1">
                <a:solidFill>
                  <a:srgbClr val="000000"/>
                </a:solidFill>
                <a:latin typeface="+mn-lt"/>
                <a:ea typeface="+mn-ea"/>
              </a:rPr>
              <a:t>addi</a:t>
            </a: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 x1,x0,1;            //x1=00000001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</a:t>
            </a:r>
            <a:r>
              <a:rPr lang="en-US" altLang="zh-CN" sz="1800" b="0" kern="0" dirty="0" err="1">
                <a:solidFill>
                  <a:srgbClr val="000000"/>
                </a:solidFill>
                <a:latin typeface="+mn-lt"/>
                <a:ea typeface="+mn-ea"/>
              </a:rPr>
              <a:t>slt</a:t>
            </a: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 x2,x0,x1;       	//x2=00000001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x3,x2,x2;     	//x3=00000002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x4,x3,x2;    	//x4=00000003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x5,x4,x3;     	//x5=00000005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x6,x5,x4;     	//x6=00000008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x7,x6,x5;     	//x7=0000000d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x8,x7,x6;     	//x8=00000015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x9,x8,x7;    	//x9=00000022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x10,x9,x8;       //x10=00000037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x11,x10,x9;     //x11=00000059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x12,x11,x10;   //x12=00000090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x13,x12,x11;   //x13=000000E9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x14,x13,x12;   //x14=00000179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add x15,x14,x13;   //x15=00000262</a:t>
            </a:r>
            <a:r>
              <a:rPr lang="pt-BR" altLang="zh-CN" sz="1800" b="0" kern="0" dirty="0">
                <a:solidFill>
                  <a:srgbClr val="000000"/>
                </a:solidFill>
                <a:latin typeface="+mn-lt"/>
                <a:ea typeface="+mn-ea"/>
              </a:rPr>
              <a:t>		</a:t>
            </a:r>
          </a:p>
          <a:p>
            <a:pPr>
              <a:spcBef>
                <a:spcPts val="300"/>
              </a:spcBef>
              <a:buNone/>
            </a:pPr>
            <a:r>
              <a:rPr lang="pt-BR" altLang="zh-CN" sz="1800" b="0" dirty="0"/>
              <a:t>	</a:t>
            </a:r>
            <a:endParaRPr lang="zh-CN" altLang="en-US" sz="1800" b="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932040" y="1127270"/>
            <a:ext cx="3888432" cy="5184576"/>
          </a:xfrm>
          <a:prstGeom prst="rect">
            <a:avLst/>
          </a:prstGeom>
          <a:solidFill>
            <a:srgbClr val="21C5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r16,r15,r14;    //r16=000003DB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r17,r16,r15;	//r17=000006D3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r18,r17,r16;	//r18=00000A18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r19,r18,r17;	//r19=000010EB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r20,r19,r18;	//r20=00001B03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r21,r20,r19;	//r21=00003bEE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r22,r21,r20;	//r22=000046F1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r23,r22,r21;	//r23=000080DF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r24,r23,r22;	//r24=0000C9D0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r25,r24,r23;	//r25=00014AAF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r26,r25,r24;	//r26=0001947F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r27,r26,r25;	//r27=0012DF2E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r28,r27,r26;	//r28=001473AD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r29,r28,r27;	//r29=002752DB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r30,r29,r28;	//r30=003BC688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add r31,r30,r29;	//r31=00621963</a:t>
            </a:r>
          </a:p>
          <a:p>
            <a:pPr marL="342900" indent="-342900" eaLnBrk="0" fontAlgn="base" hangingPunct="0"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Pct val="95000"/>
            </a:pPr>
            <a:r>
              <a:rPr lang="pt-BR" altLang="zh-CN" kern="0" dirty="0">
                <a:solidFill>
                  <a:srgbClr val="000000"/>
                </a:solidFill>
              </a:rPr>
              <a:t>beq x0,x0,loop;</a:t>
            </a:r>
            <a:endParaRPr lang="zh-CN" alt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659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D16EEED-6BF5-4859-ABB5-088EA426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67" y="2564581"/>
            <a:ext cx="6143625" cy="422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RAM_B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333" y="110031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prstClr val="black"/>
                </a:solidFill>
              </a:rPr>
              <a:t>与</a:t>
            </a:r>
            <a:r>
              <a:rPr lang="en-US" altLang="zh-CN" sz="2400" dirty="0">
                <a:solidFill>
                  <a:prstClr val="black"/>
                </a:solidFill>
              </a:rPr>
              <a:t>ROM</a:t>
            </a:r>
            <a:r>
              <a:rPr lang="zh-CN" altLang="en-US" sz="2400" dirty="0">
                <a:solidFill>
                  <a:prstClr val="black"/>
                </a:solidFill>
              </a:rPr>
              <a:t>同样方法进入核管理向导，</a:t>
            </a:r>
            <a:r>
              <a:rPr lang="zh-CN" altLang="en-US" sz="2000" b="1" dirty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>
                <a:solidFill>
                  <a:prstClr val="black"/>
                </a:solidFill>
              </a:rPr>
              <a:t>RAM IP</a:t>
            </a:r>
            <a:r>
              <a:rPr lang="zh-CN" altLang="en-US" sz="2000" b="1" dirty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</a:rPr>
              <a:t>点击“</a:t>
            </a:r>
            <a:r>
              <a:rPr lang="en-US" altLang="zh-CN" sz="2000" dirty="0">
                <a:solidFill>
                  <a:srgbClr val="080808"/>
                </a:solidFill>
              </a:rPr>
              <a:t>Browse</a:t>
            </a:r>
            <a:r>
              <a:rPr lang="en-US" altLang="zh-CN" sz="2000" dirty="0">
                <a:solidFill>
                  <a:prstClr val="black"/>
                </a:solidFill>
              </a:rPr>
              <a:t>...”</a:t>
            </a:r>
            <a:r>
              <a:rPr lang="zh-CN" altLang="en-US" sz="2000" dirty="0">
                <a:solidFill>
                  <a:prstClr val="black"/>
                </a:solidFill>
              </a:rPr>
              <a:t>选择初始化关联文件（</a:t>
            </a:r>
            <a:r>
              <a:rPr lang="en-US" altLang="zh-CN" sz="2000" b="1" dirty="0" err="1">
                <a:solidFill>
                  <a:srgbClr val="FF0000"/>
                </a:solidFill>
              </a:rPr>
              <a:t>D_men.coe</a:t>
            </a:r>
            <a:r>
              <a:rPr lang="zh-CN" altLang="en-US" sz="2000" dirty="0">
                <a:solidFill>
                  <a:prstClr val="black"/>
                </a:solidFill>
              </a:rPr>
              <a:t>）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</a:rPr>
              <a:t>其余不用修改，</a:t>
            </a:r>
            <a:r>
              <a:rPr lang="zh-CN" altLang="en-US" sz="2000" dirty="0">
                <a:solidFill>
                  <a:srgbClr val="FF0000"/>
                </a:solidFill>
              </a:rPr>
              <a:t>点击</a:t>
            </a:r>
            <a:r>
              <a:rPr lang="en-US" altLang="zh-CN" sz="2000" dirty="0">
                <a:solidFill>
                  <a:srgbClr val="FF0000"/>
                </a:solidFill>
              </a:rPr>
              <a:t>Generate </a:t>
            </a:r>
            <a:r>
              <a:rPr lang="zh-CN" altLang="en-US" sz="2000" dirty="0">
                <a:solidFill>
                  <a:srgbClr val="FF0000"/>
                </a:solidFill>
              </a:rPr>
              <a:t>重新生成</a:t>
            </a:r>
            <a:r>
              <a:rPr lang="en-US" altLang="zh-CN" sz="2000" dirty="0">
                <a:solidFill>
                  <a:srgbClr val="FF0000"/>
                </a:solidFill>
              </a:rPr>
              <a:t>ROM</a:t>
            </a:r>
            <a:r>
              <a:rPr lang="zh-CN" altLang="en-US" sz="2000" dirty="0">
                <a:solidFill>
                  <a:srgbClr val="FF0000"/>
                </a:solidFill>
              </a:rPr>
              <a:t>核 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8387779" y="3645743"/>
            <a:ext cx="720725" cy="576262"/>
          </a:xfrm>
          <a:prstGeom prst="wedgeRoundRectCallout">
            <a:avLst>
              <a:gd name="adj1" fmla="val -178674"/>
              <a:gd name="adj2" fmla="val 576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95692" y="4977655"/>
            <a:ext cx="868362" cy="936625"/>
          </a:xfrm>
          <a:prstGeom prst="wedgeRoundRectCallout">
            <a:avLst>
              <a:gd name="adj1" fmla="val -184645"/>
              <a:gd name="adj2" fmla="val 1049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8279" y="2564581"/>
            <a:ext cx="3025775" cy="360363"/>
          </a:xfrm>
          <a:prstGeom prst="wedgeRoundRectCallout">
            <a:avLst>
              <a:gd name="adj1" fmla="val -27148"/>
              <a:gd name="adj2" fmla="val 316364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080808"/>
                </a:solidFill>
              </a:rPr>
              <a:t>点击</a:t>
            </a:r>
            <a:r>
              <a:rPr lang="en-US" altLang="zh-CN" sz="1600" dirty="0">
                <a:solidFill>
                  <a:srgbClr val="080808"/>
                </a:solidFill>
              </a:rPr>
              <a:t>Browse</a:t>
            </a:r>
            <a:r>
              <a:rPr lang="zh-CN" altLang="en-US" sz="1600" dirty="0">
                <a:solidFill>
                  <a:srgbClr val="080808"/>
                </a:solidFill>
              </a:rPr>
              <a:t>关联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lang="zh-CN" altLang="en-US" sz="1600" dirty="0">
              <a:solidFill>
                <a:srgbClr val="080808"/>
              </a:solidFill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0D58684-300C-4ED2-91AD-A7999DD0F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3933874"/>
            <a:ext cx="1654175" cy="843470"/>
          </a:xfrm>
          <a:prstGeom prst="wedgeRoundRectCallout">
            <a:avLst>
              <a:gd name="adj1" fmla="val 44043"/>
              <a:gd name="adj2" fmla="val -19843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建议使用实验一的固核，则此步骤可跳过</a:t>
            </a:r>
          </a:p>
        </p:txBody>
      </p:sp>
    </p:spTree>
    <p:extLst>
      <p:ext uri="{BB962C8B-B14F-4D97-AF65-F5344CB8AC3E}">
        <p14:creationId xmlns:p14="http://schemas.microsoft.com/office/powerpoint/2010/main" val="117231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本课程实现的</a:t>
            </a:r>
            <a:r>
              <a:rPr lang="en-US" altLang="zh-CN" dirty="0"/>
              <a:t>SOC</a:t>
            </a:r>
            <a:r>
              <a:rPr lang="zh-CN" altLang="en-US" dirty="0"/>
              <a:t>或计算机系统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DE8416-BBF3-4F0C-9677-5926748C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00"/>
            <a:ext cx="9144000" cy="384579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FFFDDF-B359-4CB9-A516-3F81E26B9296}"/>
              </a:ext>
            </a:extLst>
          </p:cNvPr>
          <p:cNvSpPr txBox="1">
            <a:spLocks/>
          </p:cNvSpPr>
          <p:nvPr/>
        </p:nvSpPr>
        <p:spPr bwMode="auto">
          <a:xfrm>
            <a:off x="755576" y="5445224"/>
            <a:ext cx="7272808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本图仅供概览，详细连接图请参见完整版</a:t>
            </a:r>
            <a:r>
              <a:rPr lang="en-US" altLang="zh-CN" sz="2400" dirty="0">
                <a:solidFill>
                  <a:srgbClr val="FF0000"/>
                </a:solidFill>
              </a:rPr>
              <a:t>pdf</a:t>
            </a:r>
            <a:r>
              <a:rPr lang="zh-CN" altLang="en-US" sz="2400" dirty="0">
                <a:solidFill>
                  <a:srgbClr val="FF0000"/>
                </a:solidFill>
              </a:rPr>
              <a:t>文档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（参考原理图完成</a:t>
            </a:r>
            <a:r>
              <a:rPr lang="en-US" altLang="zh-CN" sz="2400" dirty="0">
                <a:solidFill>
                  <a:srgbClr val="FF0000"/>
                </a:solidFill>
              </a:rPr>
              <a:t>RTL Top</a:t>
            </a:r>
            <a:r>
              <a:rPr lang="zh-CN" altLang="en-US" sz="2400" dirty="0">
                <a:solidFill>
                  <a:srgbClr val="FF0000"/>
                </a:solidFill>
              </a:rPr>
              <a:t>文件的编写）</a:t>
            </a:r>
          </a:p>
        </p:txBody>
      </p:sp>
    </p:spTree>
    <p:extLst>
      <p:ext uri="{BB962C8B-B14F-4D97-AF65-F5344CB8AC3E}">
        <p14:creationId xmlns:p14="http://schemas.microsoft.com/office/powerpoint/2010/main" val="1841485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2806" y="1628800"/>
            <a:ext cx="8289978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1400"/>
              </a:lnSpc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052736"/>
            <a:ext cx="7931224" cy="4968552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D_mem.coe</a:t>
            </a:r>
            <a:r>
              <a:rPr lang="zh-CN" altLang="en-US" dirty="0">
                <a:solidFill>
                  <a:schemeClr val="tx1"/>
                </a:solidFill>
              </a:rPr>
              <a:t>初始数据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memory_initialization_radix</a:t>
            </a:r>
            <a:r>
              <a:rPr lang="en-US" altLang="zh-CN" sz="2000" b="0" dirty="0">
                <a:solidFill>
                  <a:schemeClr val="tx1"/>
                </a:solidFill>
                <a:cs typeface="Times New Roman" panose="02020603050405020304" pitchFamily="18" charset="0"/>
              </a:rPr>
              <a:t>=16;</a:t>
            </a:r>
          </a:p>
          <a:p>
            <a:pPr marL="0" indent="0">
              <a:buNone/>
            </a:pPr>
            <a:r>
              <a:rPr lang="en-US" altLang="zh-CN" sz="2000" b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memory_initialization_vector</a:t>
            </a:r>
            <a:r>
              <a:rPr lang="en-US" altLang="zh-CN" sz="2000" b="0" dirty="0">
                <a:solidFill>
                  <a:schemeClr val="tx1"/>
                </a:solidFill>
                <a:cs typeface="Times New Roman" panose="02020603050405020304" pitchFamily="18" charset="0"/>
              </a:rPr>
              <a:t>=</a:t>
            </a: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f0000000, 000002AB, 80000000, 0000003F, 00000001, FFF70000, 0000FFFF, 80000000, 00000000, 11111111, 22222222, 33333333, 44444444, 55555555, 66666666, 77777777, 88888888, 99999999, </a:t>
            </a: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aaaaaaaa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bbbbbbbb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cccccccc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dddddddd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eeeeeeee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, FFFFFFFF, </a:t>
            </a:r>
            <a:r>
              <a:rPr lang="en-US" altLang="zh-CN" sz="20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557EF7E0, D7BDFBD9, D7DBFDB9, DFCFFCFB, DFCFBFFF, F7F3DFFF, FFFFDF3D, FFFF9DB9, FFFFBCFB, DFCFFCFB, DFCFBFFF, D7DB9FFF, D7DBFDB9, D7BDFBD9, FFFF07E0, 007E0FFF, 03bdf020, 03def820, 08002300;</a:t>
            </a:r>
          </a:p>
          <a:p>
            <a:pPr marL="0" indent="0">
              <a:buNone/>
            </a:pPr>
            <a:endParaRPr lang="en-US" altLang="zh-CN" sz="2000" b="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下载和仿真均可用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935791" y="1628800"/>
            <a:ext cx="4125317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dirty="0"/>
              <a:t>红色数据是</a:t>
            </a:r>
            <a:r>
              <a:rPr lang="en-US" altLang="zh-CN" sz="2800" dirty="0"/>
              <a:t>LED</a:t>
            </a:r>
            <a:r>
              <a:rPr lang="zh-CN" altLang="en-US" sz="2800" dirty="0"/>
              <a:t>图形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初始数据</a:t>
            </a:r>
            <a:r>
              <a:rPr lang="en-US" altLang="zh-CN" dirty="0"/>
              <a:t>--.</a:t>
            </a:r>
            <a:r>
              <a:rPr lang="en-US" altLang="zh-CN" dirty="0" err="1"/>
              <a:t>coe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1C2476-2223-4B50-AD9C-0EE8124E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7795" y="4957493"/>
            <a:ext cx="2243812" cy="98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4BE8D1-7F4F-445F-B477-21F88D24A84F}"/>
              </a:ext>
            </a:extLst>
          </p:cNvPr>
          <p:cNvSpPr txBox="1"/>
          <p:nvPr/>
        </p:nvSpPr>
        <p:spPr>
          <a:xfrm>
            <a:off x="3464009" y="5970502"/>
            <a:ext cx="545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557EF7E0</a:t>
            </a:r>
            <a:r>
              <a:rPr lang="zh-CN" altLang="en-US" sz="18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映射为图形显示 </a:t>
            </a:r>
            <a:r>
              <a:rPr lang="en-US" altLang="zh-CN" sz="18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18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位七段码的外围边框点亮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94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096" y="116632"/>
            <a:ext cx="8540750" cy="86409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333FF"/>
                </a:solidFill>
              </a:rPr>
              <a:t>RISC-V</a:t>
            </a:r>
            <a:r>
              <a:rPr lang="zh-CN" altLang="en-US" dirty="0">
                <a:solidFill>
                  <a:srgbClr val="3333FF"/>
                </a:solidFill>
              </a:rPr>
              <a:t>在线指令集翻译器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C3056-1688-4CE7-BA0E-A10B69E14676}"/>
              </a:ext>
            </a:extLst>
          </p:cNvPr>
          <p:cNvSpPr txBox="1"/>
          <p:nvPr/>
        </p:nvSpPr>
        <p:spPr>
          <a:xfrm>
            <a:off x="539552" y="1340768"/>
            <a:ext cx="459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https://venus.cs61c.org/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99D08-EECE-4E80-9C25-D62B7834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40"/>
            <a:ext cx="9144000" cy="37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40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2183FF7-2531-479A-BE55-C1DB15AF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93197"/>
            <a:ext cx="7034794" cy="5542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096" y="116632"/>
            <a:ext cx="8540750" cy="86409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333FF"/>
                </a:solidFill>
              </a:rPr>
              <a:t>RISCV</a:t>
            </a:r>
            <a:r>
              <a:rPr lang="zh-CN" altLang="en-US" dirty="0">
                <a:solidFill>
                  <a:srgbClr val="3333FF"/>
                </a:solidFill>
              </a:rPr>
              <a:t>在线指令集翻译器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C3056-1688-4CE7-BA0E-A10B69E14676}"/>
              </a:ext>
            </a:extLst>
          </p:cNvPr>
          <p:cNvSpPr txBox="1"/>
          <p:nvPr/>
        </p:nvSpPr>
        <p:spPr>
          <a:xfrm>
            <a:off x="323528" y="854777"/>
            <a:ext cx="459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https://venus.cs61c.org/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56B8F8-C82B-4A83-92AA-DDD3B65CD5C8}"/>
              </a:ext>
            </a:extLst>
          </p:cNvPr>
          <p:cNvSpPr/>
          <p:nvPr/>
        </p:nvSpPr>
        <p:spPr>
          <a:xfrm>
            <a:off x="5652120" y="993197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CB0414-D55F-4144-AB9E-E0EB82A4BF03}"/>
              </a:ext>
            </a:extLst>
          </p:cNvPr>
          <p:cNvSpPr txBox="1"/>
          <p:nvPr/>
        </p:nvSpPr>
        <p:spPr>
          <a:xfrm>
            <a:off x="3726053" y="22721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单击</a:t>
            </a:r>
            <a:r>
              <a:rPr lang="en-US" altLang="zh-CN" dirty="0"/>
              <a:t>Editor</a:t>
            </a:r>
            <a:r>
              <a:rPr lang="zh-CN" altLang="en-US" dirty="0"/>
              <a:t>进入文本边界模式，输入汇编程序（</a:t>
            </a:r>
            <a:r>
              <a:rPr lang="zh-CN" altLang="en-US" dirty="0">
                <a:solidFill>
                  <a:srgbClr val="3333FF"/>
                </a:solidFill>
              </a:rPr>
              <a:t>注意用</a:t>
            </a:r>
            <a:r>
              <a:rPr lang="en-US" altLang="zh-CN" dirty="0">
                <a:solidFill>
                  <a:srgbClr val="3333FF"/>
                </a:solidFill>
              </a:rPr>
              <a:t>#</a:t>
            </a:r>
            <a:r>
              <a:rPr lang="zh-CN" altLang="en-US" dirty="0">
                <a:solidFill>
                  <a:srgbClr val="3333FF"/>
                </a:solidFill>
              </a:rPr>
              <a:t>注释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08772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054506C-7B9D-4196-BF6E-85C751CF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666"/>
            <a:ext cx="9144000" cy="39146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096" y="116632"/>
            <a:ext cx="8540750" cy="86409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333FF"/>
                </a:solidFill>
              </a:rPr>
              <a:t>RISCV</a:t>
            </a:r>
            <a:r>
              <a:rPr lang="zh-CN" altLang="en-US" dirty="0">
                <a:solidFill>
                  <a:srgbClr val="3333FF"/>
                </a:solidFill>
              </a:rPr>
              <a:t>在线指令集翻译器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C3056-1688-4CE7-BA0E-A10B69E14676}"/>
              </a:ext>
            </a:extLst>
          </p:cNvPr>
          <p:cNvSpPr txBox="1"/>
          <p:nvPr/>
        </p:nvSpPr>
        <p:spPr>
          <a:xfrm>
            <a:off x="467544" y="1087730"/>
            <a:ext cx="459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https://venus.cs61c.org/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56B8F8-C82B-4A83-92AA-DDD3B65CD5C8}"/>
              </a:ext>
            </a:extLst>
          </p:cNvPr>
          <p:cNvSpPr/>
          <p:nvPr/>
        </p:nvSpPr>
        <p:spPr>
          <a:xfrm>
            <a:off x="4355976" y="1412232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CB0414-D55F-4144-AB9E-E0EB82A4BF03}"/>
              </a:ext>
            </a:extLst>
          </p:cNvPr>
          <p:cNvSpPr txBox="1"/>
          <p:nvPr/>
        </p:nvSpPr>
        <p:spPr>
          <a:xfrm>
            <a:off x="1763688" y="523094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Simulator---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sym typeface="Wingdings" panose="05000000000000000000" pitchFamily="2" charset="2"/>
              </a:rPr>
              <a:t>Assemble&amp;Simulate</a:t>
            </a:r>
            <a:r>
              <a:rPr lang="en-US" altLang="zh-CN" dirty="0">
                <a:sym typeface="Wingdings" panose="05000000000000000000" pitchFamily="2" charset="2"/>
              </a:rPr>
              <a:t> from Editor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404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35A3408-B8CF-4849-B7A9-CEB0A792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48"/>
            <a:ext cx="9144000" cy="4472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096" y="116632"/>
            <a:ext cx="8540750" cy="86409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333FF"/>
                </a:solidFill>
              </a:rPr>
              <a:t>RISCV</a:t>
            </a:r>
            <a:r>
              <a:rPr lang="zh-CN" altLang="en-US" dirty="0">
                <a:solidFill>
                  <a:srgbClr val="3333FF"/>
                </a:solidFill>
              </a:rPr>
              <a:t>在线指令集翻译器</a:t>
            </a:r>
            <a:endParaRPr lang="zh-CN" altLang="en-US" sz="3200" dirty="0">
              <a:solidFill>
                <a:srgbClr val="3333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C3056-1688-4CE7-BA0E-A10B69E14676}"/>
              </a:ext>
            </a:extLst>
          </p:cNvPr>
          <p:cNvSpPr txBox="1"/>
          <p:nvPr/>
        </p:nvSpPr>
        <p:spPr>
          <a:xfrm>
            <a:off x="467544" y="1087730"/>
            <a:ext cx="459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https://venus.cs61c.org/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56B8F8-C82B-4A83-92AA-DDD3B65CD5C8}"/>
              </a:ext>
            </a:extLst>
          </p:cNvPr>
          <p:cNvSpPr/>
          <p:nvPr/>
        </p:nvSpPr>
        <p:spPr>
          <a:xfrm>
            <a:off x="1796724" y="1844824"/>
            <a:ext cx="255925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CB0414-D55F-4144-AB9E-E0EB82A4BF03}"/>
              </a:ext>
            </a:extLst>
          </p:cNvPr>
          <p:cNvSpPr txBox="1"/>
          <p:nvPr/>
        </p:nvSpPr>
        <p:spPr>
          <a:xfrm>
            <a:off x="1768659" y="538215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点击左侧全速运行，单步，追踪等功能键，右侧可观察寄存器状态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60C4E9-8642-4CE8-8F82-7F86E780E339}"/>
              </a:ext>
            </a:extLst>
          </p:cNvPr>
          <p:cNvSpPr/>
          <p:nvPr/>
        </p:nvSpPr>
        <p:spPr>
          <a:xfrm>
            <a:off x="6228184" y="1855306"/>
            <a:ext cx="255925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6000" dirty="0" err="1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SoC</a:t>
            </a: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物理调试验证</a:t>
            </a:r>
            <a:endParaRPr lang="en-US" altLang="zh-CN" sz="6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仅用</a:t>
            </a:r>
            <a:r>
              <a:rPr lang="en-US" altLang="zh-CN" sz="2800" dirty="0">
                <a:solidFill>
                  <a:srgbClr val="3333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en-US" sz="2800" dirty="0">
                <a:solidFill>
                  <a:srgbClr val="3333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程</a:t>
            </a:r>
            <a:r>
              <a:rPr lang="zh-CN" altLang="en-US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序验证功能</a:t>
            </a:r>
            <a:endParaRPr lang="en-US" altLang="zh-CN" sz="2800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957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5273" y="188640"/>
            <a:ext cx="8540750" cy="8032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物理验证</a:t>
            </a:r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sz="4400" dirty="0">
                <a:ea typeface="黑体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接口功能</a:t>
            </a:r>
            <a:endParaRPr lang="zh-CN" altLang="en-US" sz="4800" dirty="0"/>
          </a:p>
        </p:txBody>
      </p:sp>
      <p:sp>
        <p:nvSpPr>
          <p:cNvPr id="24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95536" y="1556792"/>
            <a:ext cx="6906825" cy="4896544"/>
          </a:xfrm>
        </p:spPr>
        <p:txBody>
          <a:bodyPr/>
          <a:lstStyle/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itchFamily="18" charset="0"/>
            </a:endParaRPr>
          </a:p>
          <a:p>
            <a:pPr marL="457200" indent="-457200" eaLnBrk="1" hangingPunct="1">
              <a:defRPr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itchFamily="18" charset="0"/>
            </a:endParaRPr>
          </a:p>
          <a:p>
            <a:pPr marL="457200" indent="-457200" eaLnBrk="1" hangingPunct="1"/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80808"/>
                </a:solidFill>
              </a:rPr>
              <a:t>	</a:t>
            </a:r>
            <a:endParaRPr lang="zh-CN" altLang="en-US" sz="2400" dirty="0">
              <a:solidFill>
                <a:srgbClr val="08080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584" y="3861048"/>
            <a:ext cx="3024336" cy="206210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prstDash val="dash"/>
          </a:ln>
        </p:spPr>
        <p:txBody>
          <a:bodyPr wrap="square" lIns="72000" rIns="0">
            <a:spAutoFit/>
          </a:bodyPr>
          <a:lstStyle/>
          <a:p>
            <a:r>
              <a:rPr lang="en-US" altLang="zh-CN" sz="1600" dirty="0"/>
              <a:t>SW[7:5]=</a:t>
            </a:r>
            <a:r>
              <a:rPr lang="zh-CN" altLang="en-US" sz="1600" dirty="0"/>
              <a:t>显示通道选择</a:t>
            </a:r>
            <a:endParaRPr lang="en-US" altLang="zh-CN" sz="1600" dirty="0"/>
          </a:p>
          <a:p>
            <a:r>
              <a:rPr lang="en-US" altLang="zh-CN" sz="1600" dirty="0"/>
              <a:t>SW[7:5]=000</a:t>
            </a:r>
            <a:r>
              <a:rPr lang="zh-CN" altLang="en-US" sz="1600" dirty="0"/>
              <a:t>：</a:t>
            </a:r>
            <a:r>
              <a:rPr lang="en-US" altLang="zh-CN" sz="1600" dirty="0"/>
              <a:t>CPU</a:t>
            </a:r>
            <a:r>
              <a:rPr lang="zh-CN" altLang="en-US" sz="1600" dirty="0"/>
              <a:t>程序运行输出</a:t>
            </a:r>
            <a:endParaRPr lang="en-US" altLang="zh-CN" sz="1600" dirty="0"/>
          </a:p>
          <a:p>
            <a:r>
              <a:rPr lang="en-US" altLang="zh-CN" sz="1600" dirty="0"/>
              <a:t>SW[7:5]=001</a:t>
            </a:r>
            <a:r>
              <a:rPr lang="zh-CN" altLang="en-US" sz="1600" dirty="0"/>
              <a:t>：测试</a:t>
            </a:r>
            <a:r>
              <a:rPr lang="en-US" altLang="zh-CN" sz="1600" dirty="0"/>
              <a:t>PC</a:t>
            </a:r>
            <a:r>
              <a:rPr lang="zh-CN" altLang="en-US" sz="1600" dirty="0"/>
              <a:t>字地址</a:t>
            </a:r>
            <a:endParaRPr lang="en-US" altLang="zh-CN" sz="1600" dirty="0"/>
          </a:p>
          <a:p>
            <a:r>
              <a:rPr lang="en-US" altLang="zh-CN" sz="1600" dirty="0"/>
              <a:t>SW[7:5]=010</a:t>
            </a:r>
            <a:r>
              <a:rPr lang="zh-CN" altLang="en-US" sz="1600" dirty="0"/>
              <a:t>：测试指令字</a:t>
            </a:r>
            <a:endParaRPr lang="en-US" altLang="zh-CN" sz="1600" dirty="0"/>
          </a:p>
          <a:p>
            <a:r>
              <a:rPr lang="en-US" altLang="zh-CN" sz="1600" dirty="0"/>
              <a:t>SW[7:5]=011</a:t>
            </a:r>
            <a:r>
              <a:rPr lang="zh-CN" altLang="en-US" sz="1600" dirty="0"/>
              <a:t>：测试计数器</a:t>
            </a:r>
            <a:endParaRPr lang="en-US" altLang="zh-CN" sz="1600" dirty="0"/>
          </a:p>
          <a:p>
            <a:r>
              <a:rPr lang="en-US" altLang="zh-CN" sz="1600" dirty="0"/>
              <a:t>SW[7:5]=100</a:t>
            </a:r>
            <a:r>
              <a:rPr lang="zh-CN" altLang="en-US" sz="1600" dirty="0"/>
              <a:t>：测试</a:t>
            </a:r>
            <a:r>
              <a:rPr lang="en-US" altLang="zh-CN" sz="1600" dirty="0"/>
              <a:t>RAM</a:t>
            </a:r>
            <a:r>
              <a:rPr lang="zh-CN" altLang="en-US" sz="1600" dirty="0"/>
              <a:t>地址</a:t>
            </a:r>
            <a:endParaRPr lang="en-US" altLang="zh-CN" sz="1600" dirty="0"/>
          </a:p>
          <a:p>
            <a:r>
              <a:rPr lang="en-US" altLang="zh-CN" sz="1600" dirty="0"/>
              <a:t>SW[7:5]=101</a:t>
            </a:r>
            <a:r>
              <a:rPr lang="zh-CN" altLang="en-US" sz="1600" dirty="0"/>
              <a:t>：测试</a:t>
            </a:r>
            <a:r>
              <a:rPr lang="en-US" altLang="zh-CN" sz="1600" dirty="0"/>
              <a:t>CPU</a:t>
            </a:r>
            <a:r>
              <a:rPr lang="zh-CN" altLang="en-US" sz="1600" dirty="0"/>
              <a:t>数据输出</a:t>
            </a:r>
            <a:endParaRPr lang="en-US" altLang="zh-CN" sz="1600" dirty="0"/>
          </a:p>
          <a:p>
            <a:r>
              <a:rPr lang="en-US" altLang="zh-CN" sz="1600" dirty="0"/>
              <a:t>SW[7:5]=110</a:t>
            </a:r>
            <a:r>
              <a:rPr lang="zh-CN" altLang="en-US" sz="1600" dirty="0"/>
              <a:t>：测试</a:t>
            </a:r>
            <a:r>
              <a:rPr lang="en-US" altLang="zh-CN" sz="1600" dirty="0"/>
              <a:t>CPU</a:t>
            </a:r>
            <a:r>
              <a:rPr lang="zh-CN" altLang="en-US" sz="1600" dirty="0"/>
              <a:t>数据输入</a:t>
            </a:r>
          </a:p>
        </p:txBody>
      </p:sp>
      <p:sp>
        <p:nvSpPr>
          <p:cNvPr id="20" name="矩形 19"/>
          <p:cNvSpPr/>
          <p:nvPr/>
        </p:nvSpPr>
        <p:spPr>
          <a:xfrm>
            <a:off x="5508104" y="3740780"/>
            <a:ext cx="2023439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SW[0]=</a:t>
            </a:r>
            <a:r>
              <a:rPr lang="zh-CN" altLang="en-US" sz="1600" dirty="0"/>
              <a:t>文本图形选择</a:t>
            </a:r>
          </a:p>
        </p:txBody>
      </p:sp>
      <p:sp>
        <p:nvSpPr>
          <p:cNvPr id="23" name="矩形 22"/>
          <p:cNvSpPr/>
          <p:nvPr/>
        </p:nvSpPr>
        <p:spPr>
          <a:xfrm>
            <a:off x="5148064" y="4149080"/>
            <a:ext cx="2026645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SW[1]=</a:t>
            </a:r>
            <a:r>
              <a:rPr lang="zh-CN" altLang="en-US" sz="1600" dirty="0"/>
              <a:t>高低</a:t>
            </a:r>
            <a:r>
              <a:rPr lang="en-US" altLang="zh-CN" sz="1600" dirty="0"/>
              <a:t>16</a:t>
            </a:r>
            <a:r>
              <a:rPr lang="zh-CN" altLang="en-US" sz="1600" dirty="0"/>
              <a:t>位选择</a:t>
            </a:r>
          </a:p>
        </p:txBody>
      </p:sp>
      <p:sp>
        <p:nvSpPr>
          <p:cNvPr id="27" name="矩形 26"/>
          <p:cNvSpPr/>
          <p:nvPr/>
        </p:nvSpPr>
        <p:spPr>
          <a:xfrm>
            <a:off x="4848274" y="4581128"/>
            <a:ext cx="2598917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SW[8][2]=CPU</a:t>
            </a:r>
            <a:r>
              <a:rPr lang="zh-CN" altLang="en-US" sz="1600" dirty="0"/>
              <a:t>单步时钟选择</a:t>
            </a:r>
          </a:p>
        </p:txBody>
      </p:sp>
      <p:cxnSp>
        <p:nvCxnSpPr>
          <p:cNvPr id="32" name="直接箭头连接符 31"/>
          <p:cNvCxnSpPr>
            <a:cxnSpLocks/>
          </p:cNvCxnSpPr>
          <p:nvPr/>
        </p:nvCxnSpPr>
        <p:spPr>
          <a:xfrm flipV="1">
            <a:off x="3599893" y="3673909"/>
            <a:ext cx="0" cy="471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580112" y="3645024"/>
            <a:ext cx="0" cy="23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260330" y="3706872"/>
            <a:ext cx="0" cy="442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932040" y="3695788"/>
            <a:ext cx="1" cy="9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555921" y="1250845"/>
            <a:ext cx="8192543" cy="2393748"/>
            <a:chOff x="555921" y="1250845"/>
            <a:chExt cx="8192543" cy="2393748"/>
          </a:xfrm>
        </p:grpSpPr>
        <p:grpSp>
          <p:nvGrpSpPr>
            <p:cNvPr id="53" name="组合 52"/>
            <p:cNvGrpSpPr/>
            <p:nvPr/>
          </p:nvGrpSpPr>
          <p:grpSpPr>
            <a:xfrm>
              <a:off x="555921" y="1250845"/>
              <a:ext cx="8192543" cy="2393748"/>
              <a:chOff x="563893" y="1313124"/>
              <a:chExt cx="8192543" cy="2393748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893" y="1313124"/>
                <a:ext cx="8192543" cy="2306502"/>
              </a:xfrm>
              <a:prstGeom prst="rect">
                <a:avLst/>
              </a:prstGeom>
            </p:spPr>
          </p:pic>
          <p:sp>
            <p:nvSpPr>
              <p:cNvPr id="46" name="圆角矩形 45"/>
              <p:cNvSpPr/>
              <p:nvPr/>
            </p:nvSpPr>
            <p:spPr>
              <a:xfrm>
                <a:off x="611955" y="3569745"/>
                <a:ext cx="5095241" cy="1371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>
                    <a:solidFill>
                      <a:schemeClr val="tx1"/>
                    </a:solidFill>
                  </a:rPr>
                  <a:t>W15      SW14    SW13    SW12    SW11  SW10  </a:t>
                </a:r>
                <a:r>
                  <a:rPr lang="en-US" altLang="zh-CN" sz="1000" b="1" dirty="0">
                    <a:solidFill>
                      <a:schemeClr val="tx1"/>
                    </a:solidFill>
                  </a:rPr>
                  <a:t> SW9   SW8   SW7  SW6   SW5   SW4   SW3   SW2  SW1   SW0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628887" y="2876352"/>
                <a:ext cx="5095241" cy="1468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>
                    <a:solidFill>
                      <a:schemeClr val="tx1"/>
                    </a:solidFill>
                  </a:rPr>
                  <a:t>LED15    LED14   LED13   LED12   LED11  LED10 </a:t>
                </a:r>
                <a:r>
                  <a:rPr lang="en-US" altLang="zh-CN" sz="1000" b="1" dirty="0">
                    <a:solidFill>
                      <a:schemeClr val="tx1"/>
                    </a:solidFill>
                  </a:rPr>
                  <a:t> LED9  LED8  LED7  LED6   LED5 LED4  LED3  LED2  LED1   LED0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178633" y="3059809"/>
                <a:ext cx="88931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419164" y="305981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5097264" y="306896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772784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117595" y="3059809"/>
                <a:ext cx="608227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7934151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7452320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6952037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6470206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934151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7452320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952037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6470206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926966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7445135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6944852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463021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7938831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7457000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6956717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6474886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7965993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7484162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6983879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6502048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8415982" y="180491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MCU3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8417570" y="2244443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PRGO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415982" y="2676268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RSTN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8431498" y="3116437"/>
                <a:ext cx="244957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5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MCU1~2</a:t>
                </a:r>
                <a:endParaRPr lang="zh-CN" altLang="en-US" sz="5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8431696" y="354986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400" b="1" i="1" dirty="0" err="1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Ardunio</a:t>
                </a:r>
                <a:endParaRPr lang="zh-CN" altLang="en-US" sz="4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5148064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57200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392392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3275856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59367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963683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35987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698085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6526955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0</a:t>
              </a:r>
              <a:endParaRPr lang="zh-CN" altLang="en-US" sz="1000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7020272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91" name="椭圆 90"/>
            <p:cNvSpPr/>
            <p:nvPr/>
          </p:nvSpPr>
          <p:spPr>
            <a:xfrm>
              <a:off x="7511863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7993694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3</a:t>
              </a:r>
              <a:endParaRPr lang="zh-CN" altLang="en-US" sz="1000" dirty="0"/>
            </a:p>
          </p:txBody>
        </p:sp>
        <p:sp>
          <p:nvSpPr>
            <p:cNvPr id="93" name="椭圆 92"/>
            <p:cNvSpPr/>
            <p:nvPr/>
          </p:nvSpPr>
          <p:spPr>
            <a:xfrm>
              <a:off x="6526955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94" name="椭圆 93"/>
            <p:cNvSpPr/>
            <p:nvPr/>
          </p:nvSpPr>
          <p:spPr>
            <a:xfrm>
              <a:off x="7020272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5</a:t>
              </a:r>
              <a:endParaRPr lang="zh-CN" altLang="en-US" sz="1000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7511863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6</a:t>
              </a:r>
              <a:endParaRPr lang="zh-CN" altLang="en-US" sz="1000" dirty="0"/>
            </a:p>
          </p:txBody>
        </p:sp>
        <p:sp>
          <p:nvSpPr>
            <p:cNvPr id="96" name="椭圆 95"/>
            <p:cNvSpPr/>
            <p:nvPr/>
          </p:nvSpPr>
          <p:spPr>
            <a:xfrm>
              <a:off x="7993694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7</a:t>
              </a:r>
              <a:endParaRPr lang="zh-CN" altLang="en-US" sz="1000" dirty="0"/>
            </a:p>
          </p:txBody>
        </p:sp>
        <p:sp>
          <p:nvSpPr>
            <p:cNvPr id="97" name="椭圆 96"/>
            <p:cNvSpPr/>
            <p:nvPr/>
          </p:nvSpPr>
          <p:spPr>
            <a:xfrm>
              <a:off x="6526955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8</a:t>
              </a:r>
              <a:endParaRPr lang="zh-CN" altLang="en-US" sz="1000" dirty="0"/>
            </a:p>
          </p:txBody>
        </p:sp>
        <p:sp>
          <p:nvSpPr>
            <p:cNvPr id="98" name="椭圆 97"/>
            <p:cNvSpPr/>
            <p:nvPr/>
          </p:nvSpPr>
          <p:spPr>
            <a:xfrm>
              <a:off x="7020272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9</a:t>
              </a:r>
              <a:endParaRPr lang="zh-CN" altLang="en-US" sz="1000" dirty="0"/>
            </a:p>
          </p:txBody>
        </p:sp>
        <p:sp>
          <p:nvSpPr>
            <p:cNvPr id="99" name="椭圆 98"/>
            <p:cNvSpPr/>
            <p:nvPr/>
          </p:nvSpPr>
          <p:spPr>
            <a:xfrm>
              <a:off x="7511863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A</a:t>
              </a:r>
              <a:endParaRPr lang="zh-CN" altLang="en-US" sz="1000" dirty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7993694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B</a:t>
              </a:r>
              <a:endParaRPr lang="zh-CN" altLang="en-US" sz="1000" dirty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6526955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C</a:t>
              </a:r>
              <a:endParaRPr lang="zh-CN" altLang="en-US" sz="1000" dirty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7020272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D</a:t>
              </a:r>
              <a:endParaRPr lang="zh-CN" altLang="en-US" sz="1000" dirty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511863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E</a:t>
              </a:r>
              <a:endParaRPr lang="zh-CN" altLang="en-US" sz="1000" dirty="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993694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F</a:t>
              </a:r>
              <a:endParaRPr lang="zh-CN" altLang="en-US" sz="1000" dirty="0"/>
            </a:p>
          </p:txBody>
        </p:sp>
      </p:grpSp>
      <p:sp>
        <p:nvSpPr>
          <p:cNvPr id="106" name="矩形 105"/>
          <p:cNvSpPr/>
          <p:nvPr/>
        </p:nvSpPr>
        <p:spPr>
          <a:xfrm>
            <a:off x="7555258" y="4244266"/>
            <a:ext cx="1564852" cy="456663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dirty="0" err="1"/>
              <a:t>BTN_y</a:t>
            </a:r>
            <a:r>
              <a:rPr lang="en-US" altLang="zh-CN" sz="1600" dirty="0"/>
              <a:t>[0]</a:t>
            </a:r>
            <a:r>
              <a:rPr lang="zh-CN" altLang="en-US" sz="1600" dirty="0"/>
              <a:t>做单步</a:t>
            </a:r>
            <a:endParaRPr lang="en-US" altLang="zh-CN" sz="1600" dirty="0"/>
          </a:p>
          <a:p>
            <a:pPr>
              <a:lnSpc>
                <a:spcPts val="1400"/>
              </a:lnSpc>
            </a:pPr>
            <a:r>
              <a:rPr lang="en-US" altLang="zh-CN" sz="1600" dirty="0"/>
              <a:t>STEP</a:t>
            </a:r>
            <a:r>
              <a:rPr lang="zh-CN" altLang="en-US" sz="1600" dirty="0"/>
              <a:t>输入</a:t>
            </a:r>
            <a:endParaRPr lang="zh-CN" altLang="en-US" sz="1200" dirty="0"/>
          </a:p>
        </p:txBody>
      </p:sp>
      <p:cxnSp>
        <p:nvCxnSpPr>
          <p:cNvPr id="107" name="直接箭头连接符 106"/>
          <p:cNvCxnSpPr>
            <a:cxnSpLocks/>
            <a:stCxn id="106" idx="0"/>
            <a:endCxn id="74" idx="3"/>
          </p:cNvCxnSpPr>
          <p:nvPr/>
        </p:nvCxnSpPr>
        <p:spPr>
          <a:xfrm flipH="1" flipV="1">
            <a:off x="6710100" y="3521066"/>
            <a:ext cx="1627584" cy="723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18">
            <a:extLst>
              <a:ext uri="{FF2B5EF4-FFF2-40B4-BE49-F238E27FC236}">
                <a16:creationId xmlns:a16="http://schemas.microsoft.com/office/drawing/2014/main" id="{1FF0B256-BE09-4CCE-BE8D-68B54DF96D28}"/>
              </a:ext>
            </a:extLst>
          </p:cNvPr>
          <p:cNvSpPr/>
          <p:nvPr/>
        </p:nvSpPr>
        <p:spPr>
          <a:xfrm>
            <a:off x="2860102" y="3019538"/>
            <a:ext cx="28803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DD5D3A9-AF61-44F3-A9EF-7E6990F3CC4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088200" y="3600661"/>
            <a:ext cx="1760074" cy="1149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8">
            <a:extLst>
              <a:ext uri="{FF2B5EF4-FFF2-40B4-BE49-F238E27FC236}">
                <a16:creationId xmlns:a16="http://schemas.microsoft.com/office/drawing/2014/main" id="{E25F7274-F25B-4EF5-8D68-19525F7534C2}"/>
              </a:ext>
            </a:extLst>
          </p:cNvPr>
          <p:cNvSpPr/>
          <p:nvPr/>
        </p:nvSpPr>
        <p:spPr>
          <a:xfrm>
            <a:off x="6464845" y="1808942"/>
            <a:ext cx="281880" cy="17669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圆角矩形 18">
            <a:extLst>
              <a:ext uri="{FF2B5EF4-FFF2-40B4-BE49-F238E27FC236}">
                <a16:creationId xmlns:a16="http://schemas.microsoft.com/office/drawing/2014/main" id="{0B8E9072-478D-4D93-B7C1-44A6F735CCF9}"/>
              </a:ext>
            </a:extLst>
          </p:cNvPr>
          <p:cNvSpPr/>
          <p:nvPr/>
        </p:nvSpPr>
        <p:spPr>
          <a:xfrm>
            <a:off x="2230504" y="3026336"/>
            <a:ext cx="28803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5D228A01-CD10-4008-94AE-66A3B73410FA}"/>
              </a:ext>
            </a:extLst>
          </p:cNvPr>
          <p:cNvCxnSpPr>
            <a:cxnSpLocks/>
          </p:cNvCxnSpPr>
          <p:nvPr/>
        </p:nvCxnSpPr>
        <p:spPr>
          <a:xfrm flipH="1" flipV="1">
            <a:off x="2500134" y="3529473"/>
            <a:ext cx="2849195" cy="20334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6B012D67-7F60-40D3-8031-CB7C273A690E}"/>
              </a:ext>
            </a:extLst>
          </p:cNvPr>
          <p:cNvSpPr/>
          <p:nvPr/>
        </p:nvSpPr>
        <p:spPr>
          <a:xfrm>
            <a:off x="5411055" y="5492424"/>
            <a:ext cx="1409488" cy="456663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dirty="0"/>
              <a:t>SW[10]</a:t>
            </a:r>
            <a:r>
              <a:rPr lang="zh-CN" altLang="en-US" sz="1600" dirty="0"/>
              <a:t>做单步</a:t>
            </a:r>
            <a:endParaRPr lang="en-US" altLang="zh-CN" sz="1600" dirty="0"/>
          </a:p>
          <a:p>
            <a:pPr>
              <a:lnSpc>
                <a:spcPts val="1400"/>
              </a:lnSpc>
            </a:pPr>
            <a:r>
              <a:rPr lang="en-US" altLang="zh-CN" sz="1600" dirty="0"/>
              <a:t>STEP</a:t>
            </a:r>
            <a:r>
              <a:rPr lang="zh-CN" altLang="en-US" sz="1600" dirty="0"/>
              <a:t>输入</a:t>
            </a:r>
            <a:endParaRPr lang="zh-CN" altLang="en-US" sz="1200" dirty="0"/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73538D71-7878-49B4-893C-5F870D58300F}"/>
              </a:ext>
            </a:extLst>
          </p:cNvPr>
          <p:cNvSpPr/>
          <p:nvPr/>
        </p:nvSpPr>
        <p:spPr>
          <a:xfrm>
            <a:off x="7593746" y="4972557"/>
            <a:ext cx="1267750" cy="960458"/>
          </a:xfrm>
          <a:prstGeom prst="cloudCallout">
            <a:avLst>
              <a:gd name="adj1" fmla="val -90650"/>
              <a:gd name="adj2" fmla="val 3695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</a:rPr>
              <a:t>SW[10]</a:t>
            </a:r>
            <a:r>
              <a:rPr lang="zh-CN" altLang="en-US" sz="1600" b="1" dirty="0">
                <a:solidFill>
                  <a:srgbClr val="FF0000"/>
                </a:solidFill>
              </a:rPr>
              <a:t>更稳定</a:t>
            </a:r>
          </a:p>
        </p:txBody>
      </p:sp>
    </p:spTree>
    <p:extLst>
      <p:ext uri="{BB962C8B-B14F-4D97-AF65-F5344CB8AC3E}">
        <p14:creationId xmlns:p14="http://schemas.microsoft.com/office/powerpoint/2010/main" val="4241276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下载验证</a:t>
            </a:r>
            <a:r>
              <a:rPr lang="en-US" altLang="zh-CN" dirty="0" err="1"/>
              <a:t>SoC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8415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非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>
                <a:solidFill>
                  <a:schemeClr val="tx1"/>
                </a:solidFill>
              </a:rPr>
              <a:t>核仿真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对自己设计的模块做时序仿真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第三方</a:t>
            </a:r>
            <a:r>
              <a:rPr lang="en-US" altLang="zh-CN" sz="2400" dirty="0"/>
              <a:t>IP</a:t>
            </a:r>
            <a:r>
              <a:rPr lang="zh-CN" altLang="en-US" sz="2400" dirty="0"/>
              <a:t>核不做仿真</a:t>
            </a:r>
            <a:r>
              <a:rPr lang="en-US" altLang="zh-CN" sz="2400" dirty="0"/>
              <a:t>(</a:t>
            </a:r>
            <a:r>
              <a:rPr lang="zh-CN" altLang="en-US" sz="2400" dirty="0"/>
              <a:t>固核无法做仿真</a:t>
            </a:r>
            <a:r>
              <a:rPr lang="en-US" altLang="zh-CN" sz="2400" dirty="0"/>
              <a:t>)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物理验证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下载流文件</a:t>
            </a:r>
            <a:r>
              <a:rPr lang="en-US" altLang="zh-CN" sz="2400" dirty="0"/>
              <a:t>.bit</a:t>
            </a: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 验证调试</a:t>
            </a:r>
            <a:r>
              <a:rPr lang="en-US" altLang="zh-CN" sz="2400" dirty="0"/>
              <a:t>SOC</a:t>
            </a:r>
            <a:r>
              <a:rPr lang="zh-CN" altLang="en-US" sz="2400" dirty="0"/>
              <a:t>功能</a:t>
            </a:r>
            <a:endParaRPr lang="en-US" altLang="zh-CN" sz="2400" dirty="0"/>
          </a:p>
          <a:p>
            <a:pPr lvl="2">
              <a:spcBef>
                <a:spcPts val="0"/>
              </a:spcBef>
            </a:pPr>
            <a:r>
              <a:rPr lang="zh-CN" altLang="en-US" sz="2000" dirty="0"/>
              <a:t>功能不正确时排查错误</a:t>
            </a:r>
            <a:endParaRPr lang="en-US" altLang="zh-CN" sz="2000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 </a:t>
            </a:r>
            <a:r>
              <a:rPr lang="zh-CN" altLang="en-US" sz="2400" dirty="0"/>
              <a:t>定性观测</a:t>
            </a:r>
            <a:r>
              <a:rPr lang="en-US" altLang="zh-CN" sz="2400" dirty="0"/>
              <a:t>SOC</a:t>
            </a:r>
            <a:r>
              <a:rPr lang="zh-CN" altLang="en-US" sz="2400" dirty="0"/>
              <a:t>关键信号</a:t>
            </a:r>
            <a:endParaRPr lang="en-US" altLang="zh-CN" sz="2400" dirty="0"/>
          </a:p>
          <a:p>
            <a:pPr lvl="2">
              <a:spcBef>
                <a:spcPts val="0"/>
              </a:spcBef>
            </a:pPr>
            <a:r>
              <a:rPr lang="zh-CN" altLang="en-US" sz="2000" dirty="0"/>
              <a:t>本实验只要求定性观测</a:t>
            </a:r>
            <a:endParaRPr lang="en-US" altLang="zh-CN" sz="2000" dirty="0"/>
          </a:p>
          <a:p>
            <a:pPr lvl="2">
              <a:spcBef>
                <a:spcPts val="0"/>
              </a:spcBef>
            </a:pPr>
            <a:r>
              <a:rPr lang="zh-CN" altLang="en-US" sz="2000" dirty="0"/>
              <a:t>用测试代码替换</a:t>
            </a:r>
            <a:r>
              <a:rPr lang="en-US" altLang="zh-CN" sz="2000" dirty="0" err="1"/>
              <a:t>I_mem.coe</a:t>
            </a:r>
            <a:r>
              <a:rPr lang="zh-CN" altLang="en-US" sz="2000" dirty="0"/>
              <a:t>数据</a:t>
            </a:r>
            <a:r>
              <a:rPr lang="zh-CN" altLang="en-US" sz="2000" baseline="30000" dirty="0">
                <a:solidFill>
                  <a:srgbClr val="FF0000"/>
                </a:solidFill>
              </a:rPr>
              <a:t>*</a:t>
            </a:r>
            <a:endParaRPr lang="en-US" altLang="zh-CN" sz="2000" baseline="300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850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仅定性观测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信号测试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全速运行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测试开关设置</a:t>
            </a:r>
            <a:endParaRPr lang="en-US" altLang="zh-CN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87908"/>
              </p:ext>
            </p:extLst>
          </p:nvPr>
        </p:nvGraphicFramePr>
        <p:xfrm>
          <a:off x="755576" y="2996952"/>
          <a:ext cx="7344816" cy="3352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8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9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开关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位置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SW[1:0]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七段码文本显示（低</a:t>
                      </a:r>
                      <a:r>
                        <a:rPr lang="en-US" sz="2000" kern="100">
                          <a:effectLst/>
                        </a:rPr>
                        <a:t>16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SW[1:0]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七段码文本显示（高</a:t>
                      </a:r>
                      <a:r>
                        <a:rPr lang="en-US" sz="2000" kern="100">
                          <a:effectLst/>
                        </a:rPr>
                        <a:t>16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SW[8]SW[2]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00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CPU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全速时钟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 100MHZ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(2*24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分频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0214746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1X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按键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BTN_OK[0])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48984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SW[10]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0~1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开关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SW[10]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从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419725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011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Counter</a:t>
                      </a:r>
                      <a:r>
                        <a:rPr lang="zh-CN" altLang="en-US" sz="2000" kern="100" dirty="0">
                          <a:effectLst/>
                        </a:rPr>
                        <a:t>值输出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数据存储地址</a:t>
                      </a:r>
                      <a:r>
                        <a:rPr lang="en-US" sz="2000" kern="100" dirty="0" err="1">
                          <a:effectLst/>
                        </a:rPr>
                        <a:t>addr_bus</a:t>
                      </a:r>
                      <a:r>
                        <a:rPr lang="zh-CN" altLang="en-US" sz="2000" kern="100" dirty="0">
                          <a:effectLst/>
                        </a:rPr>
                        <a:t>（</a:t>
                      </a:r>
                      <a:r>
                        <a:rPr lang="en-US" altLang="zh-CN" sz="2000" kern="100" dirty="0">
                          <a:effectLst/>
                        </a:rPr>
                        <a:t>ALU</a:t>
                      </a:r>
                      <a:r>
                        <a:rPr lang="zh-CN" altLang="en-US" sz="2000" kern="100" dirty="0">
                          <a:effectLst/>
                        </a:rPr>
                        <a:t>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SW[7:5]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数据输出</a:t>
                      </a:r>
                      <a:r>
                        <a:rPr lang="en-US" sz="2000" kern="100" dirty="0">
                          <a:effectLst/>
                        </a:rPr>
                        <a:t>Cpu_data2bus (</a:t>
                      </a:r>
                      <a:r>
                        <a:rPr lang="zh-CN" altLang="en-US" sz="2000" kern="100" dirty="0">
                          <a:effectLst/>
                        </a:rPr>
                        <a:t>寄存器</a:t>
                      </a:r>
                      <a:r>
                        <a:rPr lang="en-US" altLang="zh-CN" sz="2000" kern="100" dirty="0">
                          <a:effectLst/>
                        </a:rPr>
                        <a:t>B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SW[7:5]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数据输入</a:t>
                      </a:r>
                      <a:r>
                        <a:rPr lang="en-US" sz="2000" kern="100" dirty="0">
                          <a:effectLst/>
                        </a:rPr>
                        <a:t>Cpu_data4bus(RAM</a:t>
                      </a:r>
                      <a:r>
                        <a:rPr lang="zh-CN" altLang="en-US" sz="2000" kern="100" dirty="0">
                          <a:effectLst/>
                        </a:rPr>
                        <a:t>输出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4AE5A6E-4236-4C2D-BE2C-D751F14DAAA6}"/>
              </a:ext>
            </a:extLst>
          </p:cNvPr>
          <p:cNvSpPr txBox="1"/>
          <p:nvPr/>
        </p:nvSpPr>
        <p:spPr>
          <a:xfrm>
            <a:off x="8100392" y="44977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Key_y</a:t>
            </a:r>
            <a:r>
              <a:rPr lang="en-US" altLang="zh-CN" dirty="0"/>
              <a:t>[0]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842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仅定性观测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信号测试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单步运行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测试开关设置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设计测试程序替换</a:t>
            </a:r>
            <a:r>
              <a:rPr lang="en-US" altLang="zh-CN" sz="2400" dirty="0"/>
              <a:t>DEMO</a:t>
            </a:r>
            <a:r>
              <a:rPr lang="zh-CN" altLang="en-US" sz="2400" dirty="0"/>
              <a:t>程序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endParaRPr lang="en-US" altLang="zh-CN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29759"/>
              </p:ext>
            </p:extLst>
          </p:nvPr>
        </p:nvGraphicFramePr>
        <p:xfrm>
          <a:off x="755576" y="2996952"/>
          <a:ext cx="7571184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5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1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开关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位置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SW[1:0]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七段码文本显示（低</a:t>
                      </a:r>
                      <a:r>
                        <a:rPr lang="en-US" sz="2000" kern="100">
                          <a:effectLst/>
                        </a:rPr>
                        <a:t>16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SW[1:0]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七段码文本显示（高</a:t>
                      </a:r>
                      <a:r>
                        <a:rPr lang="en-US" sz="2000" kern="100">
                          <a:effectLst/>
                        </a:rPr>
                        <a:t>16</a:t>
                      </a:r>
                      <a:r>
                        <a:rPr lang="zh-CN" sz="2000" kern="100">
                          <a:effectLst/>
                        </a:rPr>
                        <a:t>位）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SW[8]SW[2]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00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CPU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全速时钟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 100MHZ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(2*24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分频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77158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1X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按键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BTN_OK[0])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316892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SW[10]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0~1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开关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SW[10]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从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65703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001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指令字地址</a:t>
                      </a:r>
                      <a:r>
                        <a:rPr lang="en-US" altLang="zh-CN" sz="2000" kern="100" dirty="0" err="1">
                          <a:effectLst/>
                        </a:rPr>
                        <a:t>PC_out</a:t>
                      </a:r>
                      <a:r>
                        <a:rPr lang="en-US" sz="2000" kern="100" dirty="0">
                          <a:effectLst/>
                        </a:rPr>
                        <a:t>[31:2]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ROM</a:t>
                      </a:r>
                      <a:r>
                        <a:rPr lang="zh-CN" altLang="en-US" sz="2000" kern="100" dirty="0">
                          <a:effectLst/>
                        </a:rPr>
                        <a:t>指令输出</a:t>
                      </a:r>
                      <a:r>
                        <a:rPr lang="en-US" sz="2000" kern="100" dirty="0" err="1">
                          <a:effectLst/>
                        </a:rPr>
                        <a:t>Inst_in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数据存储地址</a:t>
                      </a:r>
                      <a:r>
                        <a:rPr lang="en-US" sz="2000" kern="100" dirty="0" err="1">
                          <a:effectLst/>
                        </a:rPr>
                        <a:t>addr_bus</a:t>
                      </a:r>
                      <a:r>
                        <a:rPr lang="en-US" altLang="zh-CN" sz="2000" kern="100" dirty="0">
                          <a:effectLst/>
                        </a:rPr>
                        <a:t>(ALU</a:t>
                      </a:r>
                      <a:r>
                        <a:rPr lang="zh-CN" altLang="en-US" sz="2000" kern="100" dirty="0">
                          <a:effectLst/>
                        </a:rPr>
                        <a:t>输出</a:t>
                      </a:r>
                      <a:r>
                        <a:rPr lang="en-US" altLang="zh-CN" sz="2000" kern="100" dirty="0">
                          <a:effectLst/>
                        </a:rPr>
                        <a:t>)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SW[7:5]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101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数据输出</a:t>
                      </a:r>
                      <a:r>
                        <a:rPr lang="en-US" sz="2000" kern="100" dirty="0">
                          <a:effectLst/>
                        </a:rPr>
                        <a:t>Cpu_data2bus</a:t>
                      </a:r>
                      <a:r>
                        <a:rPr lang="en-US" altLang="zh-CN" sz="2000" kern="100" dirty="0">
                          <a:effectLst/>
                        </a:rPr>
                        <a:t>(</a:t>
                      </a:r>
                      <a:r>
                        <a:rPr lang="zh-CN" altLang="en-US" sz="2000" kern="100" dirty="0">
                          <a:effectLst/>
                        </a:rPr>
                        <a:t>寄存器</a:t>
                      </a:r>
                      <a:r>
                        <a:rPr lang="en-US" altLang="zh-CN" sz="2000" kern="100" dirty="0">
                          <a:effectLst/>
                        </a:rPr>
                        <a:t>B)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SW[7:5]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110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数据输入</a:t>
                      </a:r>
                      <a:r>
                        <a:rPr lang="en-US" sz="2000" kern="100" dirty="0">
                          <a:effectLst/>
                        </a:rPr>
                        <a:t>Cpu_data4bus</a:t>
                      </a:r>
                      <a:r>
                        <a:rPr lang="en-US" altLang="zh-CN" sz="2000" kern="100" dirty="0">
                          <a:effectLst/>
                        </a:rPr>
                        <a:t>(RAM</a:t>
                      </a:r>
                      <a:r>
                        <a:rPr lang="zh-CN" altLang="en-US" sz="2000" kern="100" dirty="0">
                          <a:effectLst/>
                        </a:rPr>
                        <a:t>输出</a:t>
                      </a:r>
                      <a:r>
                        <a:rPr lang="en-US" altLang="zh-CN" sz="2000" kern="100" dirty="0">
                          <a:effectLst/>
                        </a:rPr>
                        <a:t>)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SW[7:5]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111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CPU</a:t>
                      </a:r>
                      <a:r>
                        <a:rPr lang="zh-CN" altLang="en-US" sz="2000" kern="100" dirty="0">
                          <a:effectLst/>
                        </a:rPr>
                        <a:t>指令字节地址</a:t>
                      </a:r>
                      <a:r>
                        <a:rPr lang="en-US" sz="2000" kern="100" dirty="0" err="1">
                          <a:effectLst/>
                        </a:rPr>
                        <a:t>PC_out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04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系统分解为十一个子模块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39554"/>
            <a:ext cx="8507288" cy="581844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调用此</a:t>
            </a:r>
            <a:r>
              <a:rPr lang="en-US" altLang="zh-CN" sz="2800" dirty="0">
                <a:solidFill>
                  <a:schemeClr val="tx1"/>
                </a:solidFill>
              </a:rPr>
              <a:t>11</a:t>
            </a:r>
            <a:r>
              <a:rPr lang="zh-CN" altLang="en-US" sz="2800" dirty="0">
                <a:solidFill>
                  <a:schemeClr val="tx1"/>
                </a:solidFill>
              </a:rPr>
              <a:t>个模块，互联设计</a:t>
            </a: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系统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集成实现</a:t>
            </a:r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endParaRPr lang="en-US" altLang="zh-CN" sz="2800" dirty="0"/>
          </a:p>
          <a:p>
            <a:pPr lvl="1">
              <a:spcBef>
                <a:spcPts val="200"/>
              </a:spcBef>
            </a:pPr>
            <a:r>
              <a:rPr lang="en-US" altLang="zh-CN" sz="2000" dirty="0"/>
              <a:t>U1</a:t>
            </a:r>
            <a:r>
              <a:rPr lang="zh-CN" altLang="en-US" sz="2000" dirty="0"/>
              <a:t>：  </a:t>
            </a:r>
            <a:r>
              <a:rPr lang="en-US" altLang="zh-CN" sz="2000" dirty="0"/>
              <a:t>CPU			       -</a:t>
            </a:r>
            <a:r>
              <a:rPr lang="en-US" altLang="zh-CN" sz="2000" dirty="0">
                <a:solidFill>
                  <a:srgbClr val="FF0000"/>
                </a:solidFill>
              </a:rPr>
              <a:t>SCPU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U2</a:t>
            </a:r>
            <a:r>
              <a:rPr lang="zh-CN" altLang="en-US" sz="2000" dirty="0"/>
              <a:t>：  </a:t>
            </a:r>
            <a:r>
              <a:rPr lang="en-US" altLang="zh-CN" sz="2000" dirty="0"/>
              <a:t>ROM			    -</a:t>
            </a:r>
            <a:r>
              <a:rPr lang="en-US" altLang="zh-CN" sz="2000" dirty="0">
                <a:solidFill>
                  <a:srgbClr val="FF0000"/>
                </a:solidFill>
              </a:rPr>
              <a:t>ROM_D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U3</a:t>
            </a:r>
            <a:r>
              <a:rPr lang="zh-CN" altLang="en-US" sz="2000" dirty="0"/>
              <a:t>：  </a:t>
            </a:r>
            <a:r>
              <a:rPr lang="en-US" altLang="zh-CN" sz="2000" dirty="0"/>
              <a:t>RAM			    -</a:t>
            </a:r>
            <a:r>
              <a:rPr lang="en-US" altLang="zh-CN" sz="2000" dirty="0">
                <a:solidFill>
                  <a:srgbClr val="FF0000"/>
                </a:solidFill>
              </a:rPr>
              <a:t>RAM_B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U4</a:t>
            </a:r>
            <a:r>
              <a:rPr lang="zh-CN" altLang="en-US" sz="2000" dirty="0"/>
              <a:t>：  总线</a:t>
            </a:r>
            <a:r>
              <a:rPr lang="en-US" altLang="zh-CN" sz="2000" dirty="0"/>
              <a:t>(</a:t>
            </a:r>
            <a:r>
              <a:rPr lang="zh-CN" altLang="en-US" sz="2000" dirty="0"/>
              <a:t>含外设</a:t>
            </a:r>
            <a:r>
              <a:rPr lang="en-US" altLang="zh-CN" sz="2000" dirty="0"/>
              <a:t>3~4)		-</a:t>
            </a:r>
            <a:r>
              <a:rPr lang="en-US" altLang="zh-CN" sz="2000" dirty="0">
                <a:solidFill>
                  <a:srgbClr val="FF0000"/>
                </a:solidFill>
              </a:rPr>
              <a:t>MIO_BUS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U5</a:t>
            </a:r>
            <a:r>
              <a:rPr lang="zh-CN" altLang="en-US" sz="2000" dirty="0"/>
              <a:t>：  七段显示接口</a:t>
            </a:r>
            <a:r>
              <a:rPr lang="en-US" altLang="zh-CN" sz="2000" dirty="0"/>
              <a:t>	          -</a:t>
            </a:r>
            <a:r>
              <a:rPr lang="en-US" altLang="zh-CN" sz="2000" dirty="0">
                <a:solidFill>
                  <a:srgbClr val="FF0000"/>
                </a:solidFill>
              </a:rPr>
              <a:t>Multi_8CH32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U6</a:t>
            </a:r>
            <a:r>
              <a:rPr lang="zh-CN" altLang="en-US" sz="2000" dirty="0"/>
              <a:t>：  外设</a:t>
            </a:r>
            <a:r>
              <a:rPr lang="en-US" altLang="zh-CN" sz="2000" dirty="0"/>
              <a:t>1- </a:t>
            </a:r>
            <a:r>
              <a:rPr lang="zh-CN" altLang="en-US" sz="2000" dirty="0"/>
              <a:t>七段显示设备              </a:t>
            </a:r>
            <a:r>
              <a:rPr lang="en-US" altLang="zh-CN" sz="2000" dirty="0"/>
              <a:t>-</a:t>
            </a:r>
            <a:r>
              <a:rPr lang="en-US" altLang="zh-CN" sz="2000" dirty="0">
                <a:solidFill>
                  <a:srgbClr val="FF0000"/>
                </a:solidFill>
              </a:rPr>
              <a:t>Seg7_Dev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U7</a:t>
            </a:r>
            <a:r>
              <a:rPr lang="zh-CN" altLang="en-US" sz="2000" dirty="0"/>
              <a:t>：</a:t>
            </a:r>
            <a:r>
              <a:rPr lang="en-US" altLang="zh-CN" sz="2000" dirty="0"/>
              <a:t>  </a:t>
            </a:r>
            <a:r>
              <a:rPr lang="zh-CN" altLang="en-US" sz="2000" dirty="0"/>
              <a:t>外设</a:t>
            </a:r>
            <a:r>
              <a:rPr lang="en-US" altLang="zh-CN" sz="2000" dirty="0"/>
              <a:t>2-GPIO</a:t>
            </a:r>
            <a:r>
              <a:rPr lang="zh-CN" altLang="en-US" sz="2000" dirty="0"/>
              <a:t>接口及</a:t>
            </a:r>
            <a:r>
              <a:rPr lang="en-US" altLang="zh-CN" sz="2000" dirty="0"/>
              <a:t>LED                    -</a:t>
            </a:r>
            <a:r>
              <a:rPr lang="en-US" altLang="zh-CN" sz="2000" dirty="0">
                <a:solidFill>
                  <a:srgbClr val="FF0000"/>
                </a:solidFill>
              </a:rPr>
              <a:t>PIO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U8</a:t>
            </a:r>
            <a:r>
              <a:rPr lang="zh-CN" altLang="en-US" sz="2000" dirty="0"/>
              <a:t>：  辅助模块一，通用分频模块</a:t>
            </a:r>
            <a:r>
              <a:rPr lang="en-US" altLang="zh-CN" sz="2000" dirty="0"/>
              <a:t>	     -</a:t>
            </a:r>
            <a:r>
              <a:rPr lang="en-US" altLang="zh-CN" sz="2000" dirty="0" err="1">
                <a:solidFill>
                  <a:srgbClr val="FF0000"/>
                </a:solidFill>
              </a:rPr>
              <a:t>Clk_div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U9</a:t>
            </a:r>
            <a:r>
              <a:rPr lang="zh-CN" altLang="en-US" sz="2000" dirty="0"/>
              <a:t>：  辅助模块二，机械去抖模块</a:t>
            </a:r>
            <a:r>
              <a:rPr lang="en-US" altLang="zh-CN" sz="2000" dirty="0"/>
              <a:t>	-</a:t>
            </a:r>
            <a:r>
              <a:rPr lang="en-US" altLang="zh-CN" sz="2000" dirty="0" err="1">
                <a:solidFill>
                  <a:srgbClr val="FF0000"/>
                </a:solidFill>
              </a:rPr>
              <a:t>Anti_jitter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U10</a:t>
            </a:r>
            <a:r>
              <a:rPr lang="zh-CN" altLang="en-US" sz="2000" dirty="0"/>
              <a:t>：通用计数器</a:t>
            </a:r>
            <a:r>
              <a:rPr lang="en-US" altLang="zh-CN" sz="2000" dirty="0"/>
              <a:t>		           </a:t>
            </a:r>
            <a:r>
              <a:rPr lang="en-US" altLang="zh-CN" sz="2400" dirty="0"/>
              <a:t>-</a:t>
            </a:r>
            <a:r>
              <a:rPr lang="en-US" altLang="zh-CN" sz="2400" dirty="0" err="1">
                <a:solidFill>
                  <a:srgbClr val="FF0000"/>
                </a:solidFill>
              </a:rPr>
              <a:t>Counter_x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U11: VGA</a:t>
            </a:r>
            <a:r>
              <a:rPr lang="zh-CN" altLang="en-US" sz="2000" dirty="0"/>
              <a:t>显示接口                           </a:t>
            </a:r>
            <a:r>
              <a:rPr lang="en-US" altLang="zh-CN" sz="2000" dirty="0"/>
              <a:t>-</a:t>
            </a:r>
            <a:r>
              <a:rPr lang="en-US" altLang="zh-CN" sz="2000" dirty="0">
                <a:solidFill>
                  <a:srgbClr val="FF0000"/>
                </a:solidFill>
              </a:rPr>
              <a:t>VGA</a:t>
            </a:r>
          </a:p>
          <a:p>
            <a:pPr lvl="1"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一些合并、分离、常数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</a:rPr>
              <a:t>     (</a:t>
            </a:r>
            <a:r>
              <a:rPr lang="en-US" altLang="zh-CN" sz="1600" dirty="0" err="1">
                <a:solidFill>
                  <a:srgbClr val="FF0000"/>
                </a:solidFill>
              </a:rPr>
              <a:t>concat</a:t>
            </a:r>
            <a:r>
              <a:rPr lang="en-US" altLang="zh-CN" sz="1600" dirty="0">
                <a:solidFill>
                  <a:srgbClr val="FF0000"/>
                </a:solidFill>
              </a:rPr>
              <a:t>\slice\constant  lab0</a:t>
            </a:r>
            <a:r>
              <a:rPr lang="zh-CN" altLang="en-US" sz="1600" dirty="0">
                <a:solidFill>
                  <a:srgbClr val="FF0000"/>
                </a:solidFill>
              </a:rPr>
              <a:t>使用设计过）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DBF6AF-3028-439D-AA07-F09F384E4D4D}"/>
              </a:ext>
            </a:extLst>
          </p:cNvPr>
          <p:cNvGrpSpPr/>
          <p:nvPr/>
        </p:nvGrpSpPr>
        <p:grpSpPr>
          <a:xfrm>
            <a:off x="6084168" y="2420888"/>
            <a:ext cx="2952328" cy="3209925"/>
            <a:chOff x="6084168" y="2420888"/>
            <a:chExt cx="2952328" cy="32099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EA6A68-DA1A-48F1-A127-14B77DFB1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709"/>
            <a:stretch/>
          </p:blipFill>
          <p:spPr>
            <a:xfrm>
              <a:off x="6551454" y="3135263"/>
              <a:ext cx="2485042" cy="2495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D84A929-9DA3-4C97-83EC-64F2E1B85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4168" y="2420888"/>
              <a:ext cx="2819400" cy="71437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4FE80A2-9F77-4C3B-AE14-FA1D924DD641}"/>
              </a:ext>
            </a:extLst>
          </p:cNvPr>
          <p:cNvSpPr txBox="1"/>
          <p:nvPr/>
        </p:nvSpPr>
        <p:spPr>
          <a:xfrm>
            <a:off x="6629772" y="5614752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800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仅定性观测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968552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SOC</a:t>
            </a:r>
            <a:r>
              <a:rPr lang="zh-CN" altLang="en-US" sz="2800" dirty="0">
                <a:solidFill>
                  <a:schemeClr val="tx1"/>
                </a:solidFill>
              </a:rPr>
              <a:t>信号测试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CPU</a:t>
            </a:r>
            <a:r>
              <a:rPr lang="zh-CN" altLang="en-US" sz="2400" dirty="0"/>
              <a:t>单步运行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测试开关设置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设计测试程序替换</a:t>
            </a:r>
            <a:r>
              <a:rPr lang="en-US" altLang="zh-CN" sz="2400" dirty="0"/>
              <a:t>DEMO</a:t>
            </a:r>
            <a:r>
              <a:rPr lang="zh-CN" altLang="en-US" sz="2400" dirty="0"/>
              <a:t>程序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endParaRPr lang="en-US" altLang="zh-CN" sz="2400" baseline="30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endParaRPr lang="en-US" altLang="zh-CN" sz="2400" baseline="30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endParaRPr lang="en-US" altLang="zh-CN" sz="2400" baseline="30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endParaRPr lang="en-US" altLang="zh-CN" sz="2400" baseline="30000" dirty="0">
              <a:solidFill>
                <a:srgbClr val="FF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液晶显示屏显示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PC,inst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等信息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>
              <a:spcBef>
                <a:spcPts val="0"/>
              </a:spcBef>
            </a:pPr>
            <a:endParaRPr lang="en-US" altLang="zh-CN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91203"/>
              </p:ext>
            </p:extLst>
          </p:nvPr>
        </p:nvGraphicFramePr>
        <p:xfrm>
          <a:off x="786408" y="2924944"/>
          <a:ext cx="7571184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5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1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开关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位置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功能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SW[8]SW[2]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00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CPU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全速时钟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 100MHZ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自动单步时钟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(2*24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分频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818168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SW[8]SW[2]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1X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按键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BTN_OK[0])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34209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SW[10]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0~1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手动单步时钟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开关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SW[10]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从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1)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63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625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93F70-240A-E149-8F4B-864456C4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91820-A0C7-1141-8311-3794D87B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840" y="500459"/>
            <a:ext cx="8229600" cy="557808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数码管的显示效果图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38BC80-0152-4DA2-BED3-4F1327A21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t="25850" r="7416" b="18900"/>
          <a:stretch/>
        </p:blipFill>
        <p:spPr>
          <a:xfrm rot="10800000">
            <a:off x="3434680" y="4010066"/>
            <a:ext cx="5709320" cy="1933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81455B-250D-4EC0-801C-8F10DA310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9050" r="8205" b="46850"/>
          <a:stretch/>
        </p:blipFill>
        <p:spPr>
          <a:xfrm>
            <a:off x="3434680" y="1495329"/>
            <a:ext cx="5709320" cy="19336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24DBC-9D50-42FA-944F-72124D92C828}"/>
              </a:ext>
            </a:extLst>
          </p:cNvPr>
          <p:cNvSpPr txBox="1"/>
          <p:nvPr/>
        </p:nvSpPr>
        <p:spPr>
          <a:xfrm>
            <a:off x="-468560" y="1780541"/>
            <a:ext cx="5679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 = 111;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 kern="100" dirty="0">
                <a:effectLst/>
              </a:rPr>
              <a:t>选通通道</a:t>
            </a:r>
            <a:r>
              <a:rPr lang="en-US" altLang="zh-CN" sz="2400" kern="100" dirty="0">
                <a:effectLst/>
              </a:rPr>
              <a:t>data7</a:t>
            </a:r>
            <a:r>
              <a:rPr lang="zh-CN" altLang="en-US" sz="2400" kern="100" dirty="0">
                <a:effectLst/>
              </a:rPr>
              <a:t>指令字节地址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400" kern="100" dirty="0" err="1"/>
              <a:t>PC_out</a:t>
            </a:r>
            <a:r>
              <a:rPr lang="en-US" altLang="zh-CN" sz="2400" kern="100" dirty="0"/>
              <a:t>=00000000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6C8637-C48D-4998-9684-801185929F76}"/>
              </a:ext>
            </a:extLst>
          </p:cNvPr>
          <p:cNvSpPr txBox="1"/>
          <p:nvPr/>
        </p:nvSpPr>
        <p:spPr>
          <a:xfrm>
            <a:off x="-468560" y="4374077"/>
            <a:ext cx="5679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 = 010;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 kern="100" dirty="0">
                <a:effectLst/>
              </a:rPr>
              <a:t>选通通道</a:t>
            </a:r>
            <a:r>
              <a:rPr lang="en-US" altLang="zh-CN" sz="2400" kern="100" dirty="0">
                <a:effectLst/>
              </a:rPr>
              <a:t>data2ROM</a:t>
            </a:r>
            <a:r>
              <a:rPr lang="zh-CN" altLang="en-US" sz="2400" kern="100" dirty="0">
                <a:effectLst/>
              </a:rPr>
              <a:t>指令输出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400" kern="100" dirty="0" err="1"/>
              <a:t>inst</a:t>
            </a:r>
            <a:r>
              <a:rPr lang="en-US" altLang="zh-CN" sz="2400" kern="100" dirty="0"/>
              <a:t>=00100093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87D25-8F71-48DA-8BF2-3421505162C3}"/>
              </a:ext>
            </a:extLst>
          </p:cNvPr>
          <p:cNvSpPr txBox="1"/>
          <p:nvPr/>
        </p:nvSpPr>
        <p:spPr>
          <a:xfrm>
            <a:off x="0" y="1147853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运行第一条指令：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C2C16-7122-4F02-9079-59666A0F756E}"/>
              </a:ext>
            </a:extLst>
          </p:cNvPr>
          <p:cNvSpPr txBox="1"/>
          <p:nvPr/>
        </p:nvSpPr>
        <p:spPr>
          <a:xfrm>
            <a:off x="0" y="5973571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其他通道请依据开关状态进行观察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0993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93F70-240A-E149-8F4B-864456C4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91820-A0C7-1141-8311-3794D87B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840" y="500459"/>
            <a:ext cx="8229600" cy="557808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数码管的显示效果图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524DBC-9D50-42FA-944F-72124D92C828}"/>
              </a:ext>
            </a:extLst>
          </p:cNvPr>
          <p:cNvSpPr txBox="1"/>
          <p:nvPr/>
        </p:nvSpPr>
        <p:spPr>
          <a:xfrm>
            <a:off x="-468560" y="1780541"/>
            <a:ext cx="5679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 = 111;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 kern="100" dirty="0">
                <a:effectLst/>
              </a:rPr>
              <a:t>选通通道</a:t>
            </a:r>
            <a:r>
              <a:rPr lang="en-US" altLang="zh-CN" sz="2400" kern="100" dirty="0">
                <a:effectLst/>
              </a:rPr>
              <a:t>data7</a:t>
            </a:r>
            <a:r>
              <a:rPr lang="zh-CN" altLang="en-US" sz="2400" kern="100" dirty="0">
                <a:effectLst/>
              </a:rPr>
              <a:t>指令字节地址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400" kern="100" dirty="0" err="1"/>
              <a:t>PC_out</a:t>
            </a:r>
            <a:r>
              <a:rPr lang="en-US" altLang="zh-CN" sz="2400" kern="100" dirty="0"/>
              <a:t>=00000004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6C8637-C48D-4998-9684-801185929F76}"/>
              </a:ext>
            </a:extLst>
          </p:cNvPr>
          <p:cNvSpPr txBox="1"/>
          <p:nvPr/>
        </p:nvSpPr>
        <p:spPr>
          <a:xfrm>
            <a:off x="-468560" y="4019985"/>
            <a:ext cx="5679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SW[7:5] = 010;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2400" kern="100" dirty="0">
                <a:effectLst/>
              </a:rPr>
              <a:t>选通通道</a:t>
            </a:r>
            <a:r>
              <a:rPr lang="en-US" altLang="zh-CN" sz="2400" kern="100" dirty="0">
                <a:effectLst/>
              </a:rPr>
              <a:t>data2ROM</a:t>
            </a:r>
            <a:r>
              <a:rPr lang="zh-CN" altLang="en-US" sz="2400" kern="100" dirty="0">
                <a:effectLst/>
              </a:rPr>
              <a:t>指令输出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400" kern="100" dirty="0" err="1"/>
              <a:t>inst</a:t>
            </a:r>
            <a:r>
              <a:rPr lang="en-US" altLang="zh-CN" sz="2400" kern="100" dirty="0"/>
              <a:t>=00102133</a:t>
            </a:r>
            <a:endParaRPr lang="en-US" altLang="zh-CN" sz="24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87D25-8F71-48DA-8BF2-3421505162C3}"/>
              </a:ext>
            </a:extLst>
          </p:cNvPr>
          <p:cNvSpPr txBox="1"/>
          <p:nvPr/>
        </p:nvSpPr>
        <p:spPr>
          <a:xfrm>
            <a:off x="0" y="1147853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运行第二条指令：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7C2C16-7122-4F02-9079-59666A0F756E}"/>
              </a:ext>
            </a:extLst>
          </p:cNvPr>
          <p:cNvSpPr txBox="1"/>
          <p:nvPr/>
        </p:nvSpPr>
        <p:spPr>
          <a:xfrm>
            <a:off x="0" y="5973571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其他通道请依据开关状态进行观察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25234F-4E04-49DD-8014-347ECE57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9" t="12201" r="15870" b="8000"/>
          <a:stretch/>
        </p:blipFill>
        <p:spPr>
          <a:xfrm rot="16200000">
            <a:off x="5413301" y="102643"/>
            <a:ext cx="2338994" cy="48856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36FCE1-9A7D-4122-B8DA-9501DCAE2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1028" r="9782" b="34250"/>
          <a:stretch/>
        </p:blipFill>
        <p:spPr>
          <a:xfrm>
            <a:off x="4139952" y="3929658"/>
            <a:ext cx="4885692" cy="2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250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93F70-240A-E149-8F4B-864456C4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91820-A0C7-1141-8311-3794D87B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502351"/>
            <a:ext cx="5328592" cy="56864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VGA</a:t>
            </a:r>
            <a:r>
              <a:rPr kumimoji="1" lang="zh-CN" altLang="en-US" dirty="0">
                <a:solidFill>
                  <a:schemeClr val="tx1"/>
                </a:solidFill>
              </a:rPr>
              <a:t>的调试演示效果图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CB6FB-4CD1-4D16-96E6-22A521F4D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36" y="1859543"/>
            <a:ext cx="6654964" cy="49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6A67D9-4DEE-4322-8174-6CFA0F2BCFE5}"/>
              </a:ext>
            </a:extLst>
          </p:cNvPr>
          <p:cNvSpPr txBox="1"/>
          <p:nvPr/>
        </p:nvSpPr>
        <p:spPr>
          <a:xfrm>
            <a:off x="0" y="1147853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运行第一条指令：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27D01B-BE19-464B-8CD9-7A500FF569A2}"/>
              </a:ext>
            </a:extLst>
          </p:cNvPr>
          <p:cNvSpPr txBox="1"/>
          <p:nvPr/>
        </p:nvSpPr>
        <p:spPr>
          <a:xfrm>
            <a:off x="-540568" y="2017402"/>
            <a:ext cx="56795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/>
              <a:t>PC=00000000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>
                <a:effectLst/>
              </a:rPr>
              <a:t>PC</a:t>
            </a:r>
            <a:r>
              <a:rPr lang="zh-CN" altLang="en-US" sz="2000" kern="100" dirty="0">
                <a:effectLst/>
              </a:rPr>
              <a:t>为取指令的地址</a:t>
            </a:r>
            <a:endParaRPr lang="en-US" altLang="zh-CN" sz="20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A178B4-AA65-4C03-9D5F-6C2FFD6C6CE2}"/>
              </a:ext>
            </a:extLst>
          </p:cNvPr>
          <p:cNvSpPr txBox="1"/>
          <p:nvPr/>
        </p:nvSpPr>
        <p:spPr>
          <a:xfrm>
            <a:off x="-540568" y="3106290"/>
            <a:ext cx="56795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inst</a:t>
            </a:r>
            <a:r>
              <a:rPr lang="en-US" altLang="zh-CN" sz="2000" kern="100" dirty="0"/>
              <a:t>=00100093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/>
              <a:t>Inst</a:t>
            </a:r>
            <a:r>
              <a:rPr lang="zh-CN" altLang="en-US" sz="2000" kern="100" dirty="0"/>
              <a:t>为指令的内容</a:t>
            </a: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a</a:t>
            </a:r>
            <a:r>
              <a:rPr lang="en-US" altLang="zh-CN" sz="2000" kern="100" dirty="0" err="1">
                <a:effectLst/>
              </a:rPr>
              <a:t>lu_res</a:t>
            </a:r>
            <a:r>
              <a:rPr lang="en-US" altLang="zh-CN" sz="2000" kern="100" dirty="0">
                <a:effectLst/>
              </a:rPr>
              <a:t>=00000001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alu_res</a:t>
            </a:r>
            <a:r>
              <a:rPr lang="zh-CN" altLang="en-US" sz="2000" kern="100" dirty="0"/>
              <a:t>为</a:t>
            </a:r>
            <a:r>
              <a:rPr lang="en-US" altLang="zh-CN" sz="2000" kern="100" dirty="0"/>
              <a:t>ALU</a:t>
            </a:r>
            <a:r>
              <a:rPr lang="zh-CN" altLang="en-US" sz="2000" kern="100" dirty="0"/>
              <a:t>结果</a:t>
            </a: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d</a:t>
            </a:r>
            <a:r>
              <a:rPr lang="en-US" altLang="zh-CN" sz="2000" kern="100" dirty="0" err="1">
                <a:effectLst/>
              </a:rPr>
              <a:t>mem_addr</a:t>
            </a:r>
            <a:r>
              <a:rPr lang="en-US" altLang="zh-CN" sz="2000" kern="100" dirty="0">
                <a:effectLst/>
              </a:rPr>
              <a:t>=</a:t>
            </a:r>
            <a:r>
              <a:rPr lang="en-US" altLang="zh-CN" sz="2000" kern="100" dirty="0" err="1">
                <a:effectLst/>
              </a:rPr>
              <a:t>alu_res</a:t>
            </a:r>
            <a:endParaRPr lang="en-US" altLang="zh-CN" sz="2000" kern="100" dirty="0">
              <a:effectLst/>
            </a:endParaRP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r>
              <a:rPr lang="en-US" altLang="zh-CN" sz="2000" kern="100" dirty="0">
                <a:effectLst/>
              </a:rPr>
              <a:t>     = 00000001</a:t>
            </a: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endParaRPr lang="en-US" altLang="zh-CN" sz="2000" kern="100" dirty="0">
              <a:effectLst/>
            </a:endParaRP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endParaRPr lang="en-US" altLang="zh-CN" sz="20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DEF9AB-9115-4716-B404-F07BA143B67D}"/>
              </a:ext>
            </a:extLst>
          </p:cNvPr>
          <p:cNvSpPr txBox="1"/>
          <p:nvPr/>
        </p:nvSpPr>
        <p:spPr>
          <a:xfrm>
            <a:off x="4098550" y="1259462"/>
            <a:ext cx="484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0x00100093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0F8767-E69C-466E-A8D2-ADF5CBC03DC3}"/>
              </a:ext>
            </a:extLst>
          </p:cNvPr>
          <p:cNvSpPr txBox="1"/>
          <p:nvPr/>
        </p:nvSpPr>
        <p:spPr>
          <a:xfrm>
            <a:off x="5747390" y="1259461"/>
            <a:ext cx="4842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addi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x1 x0 1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7387D7-B99D-4ACE-B657-206DC53D9E74}"/>
              </a:ext>
            </a:extLst>
          </p:cNvPr>
          <p:cNvSpPr txBox="1"/>
          <p:nvPr/>
        </p:nvSpPr>
        <p:spPr>
          <a:xfrm>
            <a:off x="-540568" y="5198428"/>
            <a:ext cx="55670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lang="en-US" altLang="zh-CN" sz="2000" kern="1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mem_addr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为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RAM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输入地址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54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93F70-240A-E149-8F4B-864456C4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91820-A0C7-1141-8311-3794D87B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408375"/>
            <a:ext cx="8229600" cy="56864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VGA</a:t>
            </a:r>
            <a:r>
              <a:rPr kumimoji="1" lang="zh-CN" altLang="en-US" dirty="0">
                <a:solidFill>
                  <a:schemeClr val="tx1"/>
                </a:solidFill>
              </a:rPr>
              <a:t>的调试演示效果图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9806F8-2976-4E2C-ABB7-BCFC44C32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8500" b="3801"/>
          <a:stretch/>
        </p:blipFill>
        <p:spPr>
          <a:xfrm>
            <a:off x="2483768" y="1844824"/>
            <a:ext cx="6574550" cy="43204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FFF5EE-4200-43EE-8858-804F528FFD5C}"/>
              </a:ext>
            </a:extLst>
          </p:cNvPr>
          <p:cNvSpPr txBox="1"/>
          <p:nvPr/>
        </p:nvSpPr>
        <p:spPr>
          <a:xfrm>
            <a:off x="0" y="1147853"/>
            <a:ext cx="59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运行第二条指令：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B3C9DA-56CE-4A9C-8374-7591CA22D714}"/>
              </a:ext>
            </a:extLst>
          </p:cNvPr>
          <p:cNvSpPr txBox="1"/>
          <p:nvPr/>
        </p:nvSpPr>
        <p:spPr>
          <a:xfrm>
            <a:off x="4110332" y="1277303"/>
            <a:ext cx="5840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0x00102133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4807D7-9080-4F2A-ACAE-9955894AC73A}"/>
              </a:ext>
            </a:extLst>
          </p:cNvPr>
          <p:cNvSpPr txBox="1"/>
          <p:nvPr/>
        </p:nvSpPr>
        <p:spPr>
          <a:xfrm>
            <a:off x="6015454" y="1268759"/>
            <a:ext cx="5840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slt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x2 x0 x1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95EBCE-0976-4F5E-AB45-B08EEF1CEAC4}"/>
              </a:ext>
            </a:extLst>
          </p:cNvPr>
          <p:cNvSpPr txBox="1"/>
          <p:nvPr/>
        </p:nvSpPr>
        <p:spPr>
          <a:xfrm>
            <a:off x="-540568" y="2017402"/>
            <a:ext cx="56795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/>
              <a:t>PC=00000004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>
                <a:effectLst/>
              </a:rPr>
              <a:t>PC</a:t>
            </a:r>
            <a:r>
              <a:rPr lang="zh-CN" altLang="en-US" sz="2000" kern="100" dirty="0">
                <a:effectLst/>
              </a:rPr>
              <a:t>为取指令的地址</a:t>
            </a:r>
            <a:endParaRPr lang="en-US" altLang="zh-CN" sz="20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A710FD-E8B8-43E5-AE11-C011A82ECF4B}"/>
              </a:ext>
            </a:extLst>
          </p:cNvPr>
          <p:cNvSpPr txBox="1"/>
          <p:nvPr/>
        </p:nvSpPr>
        <p:spPr>
          <a:xfrm>
            <a:off x="-540568" y="3106290"/>
            <a:ext cx="56795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inst</a:t>
            </a:r>
            <a:r>
              <a:rPr lang="en-US" altLang="zh-CN" sz="2000" kern="100" dirty="0"/>
              <a:t>=00102133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/>
              <a:t>Inst</a:t>
            </a:r>
            <a:r>
              <a:rPr lang="zh-CN" altLang="en-US" sz="2000" kern="100" dirty="0"/>
              <a:t>为指令的内容</a:t>
            </a: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a</a:t>
            </a:r>
            <a:r>
              <a:rPr lang="en-US" altLang="zh-CN" sz="2000" kern="100" dirty="0" err="1">
                <a:effectLst/>
              </a:rPr>
              <a:t>lu_res</a:t>
            </a:r>
            <a:r>
              <a:rPr lang="en-US" altLang="zh-CN" sz="2000" kern="100" dirty="0">
                <a:effectLst/>
              </a:rPr>
              <a:t>=00000001</a:t>
            </a: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alu_res</a:t>
            </a:r>
            <a:r>
              <a:rPr lang="zh-CN" altLang="en-US" sz="2000" kern="100" dirty="0"/>
              <a:t>为</a:t>
            </a:r>
            <a:r>
              <a:rPr lang="en-US" altLang="zh-CN" sz="2000" kern="100" dirty="0"/>
              <a:t>ALU</a:t>
            </a:r>
            <a:r>
              <a:rPr lang="zh-CN" altLang="en-US" sz="2000" kern="100" dirty="0"/>
              <a:t>结果</a:t>
            </a:r>
            <a:endParaRPr lang="en-US" altLang="zh-CN" sz="2000" kern="100" dirty="0"/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r>
              <a:rPr lang="en-US" altLang="zh-CN" sz="2000" kern="100" dirty="0" err="1"/>
              <a:t>d</a:t>
            </a:r>
            <a:r>
              <a:rPr lang="en-US" altLang="zh-CN" sz="2000" kern="100" dirty="0" err="1">
                <a:effectLst/>
              </a:rPr>
              <a:t>mem_addr</a:t>
            </a:r>
            <a:r>
              <a:rPr lang="en-US" altLang="zh-CN" sz="2000" kern="100" dirty="0">
                <a:effectLst/>
              </a:rPr>
              <a:t>=</a:t>
            </a:r>
            <a:r>
              <a:rPr lang="en-US" altLang="zh-CN" sz="2000" kern="100" dirty="0" err="1">
                <a:effectLst/>
              </a:rPr>
              <a:t>alu_res</a:t>
            </a:r>
            <a:endParaRPr lang="en-US" altLang="zh-CN" sz="2000" kern="100" dirty="0">
              <a:effectLst/>
            </a:endParaRP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r>
              <a:rPr lang="en-US" altLang="zh-CN" sz="2000" kern="100" dirty="0">
                <a:effectLst/>
              </a:rPr>
              <a:t>     = 00000001</a:t>
            </a: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endParaRPr lang="en-US" altLang="zh-CN" sz="2000" kern="100" dirty="0">
              <a:effectLst/>
            </a:endParaRPr>
          </a:p>
          <a:p>
            <a:pPr lvl="1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defRPr/>
            </a:pPr>
            <a:endParaRPr lang="en-US" altLang="zh-CN" sz="2000" kern="100" dirty="0">
              <a:effectLst/>
            </a:endParaRPr>
          </a:p>
          <a:p>
            <a:pPr marL="742950" lvl="1" indent="-285750" eaLnBrk="0" fontAlgn="base" hangingPunct="0"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defRPr/>
            </a:pP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06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2852936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42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10297</Words>
  <Application>Microsoft Office PowerPoint</Application>
  <PresentationFormat>全屏显示(4:3)</PresentationFormat>
  <Paragraphs>1265</Paragraphs>
  <Slides>95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95</vt:i4>
      </vt:variant>
    </vt:vector>
  </HeadingPairs>
  <TitlesOfParts>
    <vt:vector size="109" baseType="lpstr">
      <vt:lpstr>DengXian</vt:lpstr>
      <vt:lpstr>黑体</vt:lpstr>
      <vt:lpstr>宋体</vt:lpstr>
      <vt:lpstr>微软雅黑</vt:lpstr>
      <vt:lpstr>Algerian</vt:lpstr>
      <vt:lpstr>Arial</vt:lpstr>
      <vt:lpstr>Calibri</vt:lpstr>
      <vt:lpstr>Cambria</vt:lpstr>
      <vt:lpstr>Courier New</vt:lpstr>
      <vt:lpstr>Tahoma</vt:lpstr>
      <vt:lpstr>Times New Roman</vt:lpstr>
      <vt:lpstr>Wingdings</vt:lpstr>
      <vt:lpstr>Office 主题</vt:lpstr>
      <vt:lpstr>1_Office 主题</vt:lpstr>
      <vt:lpstr>Computer Organization &amp; Design实验与课程设计  Lab02 IP核集成SOC设计 --建立CPU调试、测试和应用环境 </vt:lpstr>
      <vt:lpstr>Course Outline</vt:lpstr>
      <vt:lpstr>实验目的</vt:lpstr>
      <vt:lpstr>实验环境</vt:lpstr>
      <vt:lpstr>实验目标及任务</vt:lpstr>
      <vt:lpstr>PowerPoint 演示文稿</vt:lpstr>
      <vt:lpstr>Computer Organization</vt:lpstr>
      <vt:lpstr>本课程实现的SOC或计算机系统</vt:lpstr>
      <vt:lpstr>系统分解为十一个子模块</vt:lpstr>
      <vt:lpstr>PowerPoint 演示文稿</vt:lpstr>
      <vt:lpstr>U1-CPU模块：SCPU</vt:lpstr>
      <vt:lpstr>CPU核接口空模块-SCPU.v</vt:lpstr>
      <vt:lpstr>U1-CPU模块：SCPU</vt:lpstr>
      <vt:lpstr>U1-CPU模块：SCPU</vt:lpstr>
      <vt:lpstr>PowerPoint 演示文稿</vt:lpstr>
      <vt:lpstr>U2-指令代码存储模块：ROM_B</vt:lpstr>
      <vt:lpstr>ROM_B调用方式</vt:lpstr>
      <vt:lpstr>U2-指令代码存储模块：ROM_B</vt:lpstr>
      <vt:lpstr>U3-数据存储模块：RAM_B</vt:lpstr>
      <vt:lpstr>RAM_B调用方式-与ROM类同</vt:lpstr>
      <vt:lpstr>U3-数据存储模块：RAM_B</vt:lpstr>
      <vt:lpstr>PowerPoint 演示文稿</vt:lpstr>
      <vt:lpstr>U4-总线接口模块：MIO_BUS</vt:lpstr>
      <vt:lpstr>IO总线接口空模块-MIO_BUS.v</vt:lpstr>
      <vt:lpstr>MIO_BUS模块调用接口信号关系</vt:lpstr>
      <vt:lpstr>U4-总线接口模块：MIO_BUS</vt:lpstr>
      <vt:lpstr>U4-总线接口模块：MIO_BUS</vt:lpstr>
      <vt:lpstr>PowerPoint 演示文稿</vt:lpstr>
      <vt:lpstr>外部设备模块：GPIO接口及设备--SPIO</vt:lpstr>
      <vt:lpstr>通用接口与设备一IP核端口-SPIO.v</vt:lpstr>
      <vt:lpstr>外部设备模块：GPIO接口及设备--SPIO</vt:lpstr>
      <vt:lpstr>外部设备模块：GPIO设备二- SSeg7_Dev</vt:lpstr>
      <vt:lpstr>通用设备二IP核端口~Seg7_Dev.v</vt:lpstr>
      <vt:lpstr>外部设备模块：GPIO设备二      ~SSeg7_Dev</vt:lpstr>
      <vt:lpstr>通用设备二接口模块 Multi_8CH32</vt:lpstr>
      <vt:lpstr>八数据通路模块：Multi_8CH32</vt:lpstr>
      <vt:lpstr>通用设备二接口-Multi_8CH32_IO.v</vt:lpstr>
      <vt:lpstr>Multi_8CH32调用信号关系</vt:lpstr>
      <vt:lpstr>32位数据八通道模块：调用MUX8T1_32</vt:lpstr>
      <vt:lpstr>通用设备二接口模块 Multi_8CH32</vt:lpstr>
      <vt:lpstr>外部设备模块：GPIO接口设备三、四           Device_GPIO_SW_BTN</vt:lpstr>
      <vt:lpstr>外部设备五：通用计数器模块 Counter_x.v</vt:lpstr>
      <vt:lpstr>通用计数器IP核端口 -Counter_x.v</vt:lpstr>
      <vt:lpstr>显示调试设备：VGA VGA.v</vt:lpstr>
      <vt:lpstr>VGA显示·IP核端口       -VGA.v</vt:lpstr>
      <vt:lpstr>显示调试设备：VGA         </vt:lpstr>
      <vt:lpstr>PowerPoint 演示文稿</vt:lpstr>
      <vt:lpstr>通用分频模块：clk_div</vt:lpstr>
      <vt:lpstr>逻辑实验通用分频模块M1优化：clk_div.v</vt:lpstr>
      <vt:lpstr>通用分频IP核端口  -clk_div.v</vt:lpstr>
      <vt:lpstr>通用分频模块端口信号及描述参考</vt:lpstr>
      <vt:lpstr>开关去抖动模块：SAnti_jitter</vt:lpstr>
      <vt:lpstr>开关去抖动IP核端口  -Anti_jitter.v</vt:lpstr>
      <vt:lpstr>PowerPoint 演示文稿</vt:lpstr>
      <vt:lpstr>SOC Systemon Chip简介</vt:lpstr>
      <vt:lpstr>SOC三要素</vt:lpstr>
      <vt:lpstr>SoC芯片设计中的IP模块</vt:lpstr>
      <vt:lpstr>SOC设计方法和流程</vt:lpstr>
      <vt:lpstr>SoC设计流程-续</vt:lpstr>
      <vt:lpstr>SoC设计流程-续</vt:lpstr>
      <vt:lpstr>SOC设计使用的主要语言</vt:lpstr>
      <vt:lpstr>PowerPoint 演示文稿</vt:lpstr>
      <vt:lpstr>设计工程：OExp02-IP2SOC</vt:lpstr>
      <vt:lpstr>设计要点</vt:lpstr>
      <vt:lpstr>建立SOC应用工程</vt:lpstr>
      <vt:lpstr>SOC工程模板</vt:lpstr>
      <vt:lpstr>设计要点</vt:lpstr>
      <vt:lpstr>设计要点</vt:lpstr>
      <vt:lpstr>PowerPoint 演示文稿</vt:lpstr>
      <vt:lpstr>SOC顶层逻辑图</vt:lpstr>
      <vt:lpstr>结构化描述输入设计SoC（顶层逻辑）</vt:lpstr>
      <vt:lpstr>SOC TOP文件编写</vt:lpstr>
      <vt:lpstr>SOC TOP文件目录</vt:lpstr>
      <vt:lpstr> </vt:lpstr>
      <vt:lpstr>存储器IP核ROM_D的重新初始化</vt:lpstr>
      <vt:lpstr>关联初始化文件并生成ROMIP核</vt:lpstr>
      <vt:lpstr>ROM初始化文件：.coe</vt:lpstr>
      <vt:lpstr>简单的指令测试(暂时只要了解)</vt:lpstr>
      <vt:lpstr>RAM_B初始化</vt:lpstr>
      <vt:lpstr>RAM初始数据--.coe</vt:lpstr>
      <vt:lpstr>RISC-V在线指令集翻译器</vt:lpstr>
      <vt:lpstr>RISCV在线指令集翻译器</vt:lpstr>
      <vt:lpstr>RISCV在线指令集翻译器</vt:lpstr>
      <vt:lpstr>RISCV在线指令集翻译器</vt:lpstr>
      <vt:lpstr>PowerPoint 演示文稿</vt:lpstr>
      <vt:lpstr>物理验证-DEMO接口功能</vt:lpstr>
      <vt:lpstr>下载验证SoC</vt:lpstr>
      <vt:lpstr>仅定性观测</vt:lpstr>
      <vt:lpstr>仅定性观测</vt:lpstr>
      <vt:lpstr>仅定性观测</vt:lpstr>
      <vt:lpstr>实验效果图</vt:lpstr>
      <vt:lpstr>实验效果图</vt:lpstr>
      <vt:lpstr>实验效果图</vt:lpstr>
      <vt:lpstr>实验效果图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　</dc:title>
  <dc:creator>made</dc:creator>
  <cp:lastModifiedBy>cmzz</cp:lastModifiedBy>
  <cp:revision>535</cp:revision>
  <dcterms:created xsi:type="dcterms:W3CDTF">2013-04-10T02:56:54Z</dcterms:created>
  <dcterms:modified xsi:type="dcterms:W3CDTF">2022-03-02T08:40:33Z</dcterms:modified>
</cp:coreProperties>
</file>